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BB631-AFF4-42D4-BA1A-0071C8DE8A14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B61D2-DDDD-47F7-B864-B0387CB4A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30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74706B-22D5-488E-9B41-E40BDFB96D20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728B77-E3C1-43A6-880F-08588F971FE9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4ACDA1-9BF9-4D6F-848E-B3076D60B2E6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A46143-F7E4-4ABF-8612-C6FA97D5E51C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189EB2-D430-4F75-9DEE-4C867E159EB5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880CDC-F0E6-439A-84EB-25E4155934AE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926B0F-8AB7-4346-8313-51299056CBCC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01E774-BED1-45C2-88C2-B5FA2D2A01E2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B7E5D2E-1A59-470B-95FC-ABE05F6BF2BD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F65BD0-0E63-4E6D-B4ED-53363940F294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F8011B-875A-4BEF-80A6-E1E66C4A58BB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r>
              <a:rPr lang="en-IE" smtClean="0"/>
              <a:t>For weaker pupils you may need to write 1 x 1 on the tiles and the same for the others.</a:t>
            </a:r>
          </a:p>
          <a:p>
            <a:pPr eaLnBrk="1" hangingPunct="1"/>
            <a:r>
              <a:rPr lang="en-IE" smtClean="0"/>
              <a:t>The exercise helps to demonstrate the re-union of broken parts.</a:t>
            </a:r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956BC8-8E06-4FBA-811E-481387B0C9A8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jpeg"/><Relationship Id="rId4" Type="http://schemas.openxmlformats.org/officeDocument/2006/relationships/image" Target="../media/image1.emf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3.bin"/><Relationship Id="rId26" Type="http://schemas.openxmlformats.org/officeDocument/2006/relationships/oleObject" Target="../embeddings/oleObject19.bin"/><Relationship Id="rId3" Type="http://schemas.openxmlformats.org/officeDocument/2006/relationships/image" Target="../media/image13.jpeg"/><Relationship Id="rId21" Type="http://schemas.openxmlformats.org/officeDocument/2006/relationships/image" Target="../media/image12.wmf"/><Relationship Id="rId34" Type="http://schemas.openxmlformats.org/officeDocument/2006/relationships/oleObject" Target="../embeddings/oleObject27.bin"/><Relationship Id="rId7" Type="http://schemas.openxmlformats.org/officeDocument/2006/relationships/image" Target="../media/image7.wmf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2.bin"/><Relationship Id="rId25" Type="http://schemas.openxmlformats.org/officeDocument/2006/relationships/oleObject" Target="../embeddings/oleObject18.bin"/><Relationship Id="rId3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4.bin"/><Relationship Id="rId29" Type="http://schemas.openxmlformats.org/officeDocument/2006/relationships/oleObject" Target="../embeddings/oleObject22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8.bin"/><Relationship Id="rId24" Type="http://schemas.openxmlformats.org/officeDocument/2006/relationships/oleObject" Target="../embeddings/oleObject17.bin"/><Relationship Id="rId32" Type="http://schemas.openxmlformats.org/officeDocument/2006/relationships/oleObject" Target="../embeddings/oleObject25.bin"/><Relationship Id="rId5" Type="http://schemas.openxmlformats.org/officeDocument/2006/relationships/image" Target="../media/image6.wmf"/><Relationship Id="rId15" Type="http://schemas.openxmlformats.org/officeDocument/2006/relationships/image" Target="../media/image10.wmf"/><Relationship Id="rId23" Type="http://schemas.openxmlformats.org/officeDocument/2006/relationships/oleObject" Target="../embeddings/oleObject16.bin"/><Relationship Id="rId28" Type="http://schemas.openxmlformats.org/officeDocument/2006/relationships/oleObject" Target="../embeddings/oleObject21.bin"/><Relationship Id="rId10" Type="http://schemas.openxmlformats.org/officeDocument/2006/relationships/oleObject" Target="../embeddings/oleObject7.bin"/><Relationship Id="rId19" Type="http://schemas.openxmlformats.org/officeDocument/2006/relationships/image" Target="../media/image11.wmf"/><Relationship Id="rId31" Type="http://schemas.openxmlformats.org/officeDocument/2006/relationships/oleObject" Target="../embeddings/oleObject24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5.bin"/><Relationship Id="rId27" Type="http://schemas.openxmlformats.org/officeDocument/2006/relationships/oleObject" Target="../embeddings/oleObject20.bin"/><Relationship Id="rId30" Type="http://schemas.openxmlformats.org/officeDocument/2006/relationships/oleObject" Target="../embeddings/oleObject23.bin"/><Relationship Id="rId35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289785"/>
              </p:ext>
            </p:extLst>
          </p:nvPr>
        </p:nvGraphicFramePr>
        <p:xfrm>
          <a:off x="1991638" y="1524000"/>
          <a:ext cx="1905000" cy="1798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SmartDraw" r:id="rId3" imgW="1348557" imgH="1254292" progId="SmartDraw.2">
                  <p:embed/>
                </p:oleObj>
              </mc:Choice>
              <mc:Fallback>
                <p:oleObj name="SmartDraw" r:id="rId3" imgW="1348557" imgH="1254292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1638" y="1524000"/>
                        <a:ext cx="1905000" cy="17981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0259488"/>
              </p:ext>
            </p:extLst>
          </p:nvPr>
        </p:nvGraphicFramePr>
        <p:xfrm>
          <a:off x="4400115" y="1600200"/>
          <a:ext cx="838200" cy="176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SmartDraw" r:id="rId5" imgW="591434" imgH="1246712" progId="SmartDraw.2">
                  <p:embed/>
                </p:oleObj>
              </mc:Choice>
              <mc:Fallback>
                <p:oleObj name="SmartDraw" r:id="rId5" imgW="591434" imgH="1246712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0115" y="1600200"/>
                        <a:ext cx="838200" cy="176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235859"/>
              </p:ext>
            </p:extLst>
          </p:nvPr>
        </p:nvGraphicFramePr>
        <p:xfrm>
          <a:off x="5791200" y="2057400"/>
          <a:ext cx="56075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SmartDraw" r:id="rId7" imgW="535473" imgH="498107" progId="SmartDraw.2">
                  <p:embed/>
                </p:oleObj>
              </mc:Choice>
              <mc:Fallback>
                <p:oleObj name="SmartDraw" r:id="rId7" imgW="535473" imgH="498107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057400"/>
                        <a:ext cx="56075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0" y="7620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ALGEBRA TILES</a:t>
            </a:r>
            <a:endParaRPr lang="en-US" sz="2800" b="1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2" descr="C:\Users\ayhanca\Desktop\concept logo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ayhanca\Desktop\TILES2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030" y="3657599"/>
            <a:ext cx="5068170" cy="301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47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63563"/>
          </a:xfrm>
          <a:noFill/>
        </p:spPr>
        <p:txBody>
          <a:bodyPr/>
          <a:lstStyle/>
          <a:p>
            <a:pPr eaLnBrk="1" hangingPunct="1"/>
            <a:r>
              <a:rPr lang="en-GB" sz="2800" b="1" smtClean="0">
                <a:solidFill>
                  <a:srgbClr val="FF3300"/>
                </a:solidFill>
              </a:rPr>
              <a:t>Section 4.</a:t>
            </a:r>
            <a:r>
              <a:rPr lang="en-GB" sz="2800" smtClean="0">
                <a:solidFill>
                  <a:schemeClr val="tx1"/>
                </a:solidFill>
              </a:rPr>
              <a:t> Multiplying in algebra</a:t>
            </a:r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1676400" y="19812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914400" y="25146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600200" y="2514600"/>
            <a:ext cx="6553200" cy="4114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990600" y="990600"/>
            <a:ext cx="655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3300"/>
                </a:solidFill>
                <a:cs typeface="Times New Roman" pitchFamily="18" charset="0"/>
              </a:rPr>
              <a:t>Example 2.</a:t>
            </a:r>
            <a:r>
              <a:rPr lang="en-GB">
                <a:cs typeface="Times New Roman" pitchFamily="18" charset="0"/>
              </a:rPr>
              <a:t> Multiply  (x-1)(x-3)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 rot="5400000">
            <a:off x="2057400" y="12192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2819400" y="16002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533400" y="25146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533400" y="36576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533400" y="40386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44196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600200" y="2514600"/>
            <a:ext cx="1219200" cy="1143000"/>
          </a:xfrm>
          <a:prstGeom prst="rect">
            <a:avLst/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2819400" y="2514600"/>
            <a:ext cx="381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 rot="5400000">
            <a:off x="2019300" y="3238500"/>
            <a:ext cx="3810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 rot="5400000">
            <a:off x="2019300" y="3619500"/>
            <a:ext cx="3810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 rot="5400000">
            <a:off x="2019300" y="4000500"/>
            <a:ext cx="3810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2819400" y="36576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2819400" y="40386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2819400" y="44196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2133600" y="51816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cs typeface="Times New Roman" pitchFamily="18" charset="0"/>
              </a:rPr>
              <a:t>Answer: x</a:t>
            </a:r>
            <a:r>
              <a:rPr lang="en-GB" baseline="30000">
                <a:cs typeface="Times New Roman" pitchFamily="18" charset="0"/>
              </a:rPr>
              <a:t>2</a:t>
            </a:r>
            <a:r>
              <a:rPr lang="en-GB">
                <a:cs typeface="Times New Roman" pitchFamily="18" charset="0"/>
              </a:rPr>
              <a:t>-4x+3</a:t>
            </a:r>
          </a:p>
        </p:txBody>
      </p:sp>
    </p:spTree>
    <p:extLst>
      <p:ext uri="{BB962C8B-B14F-4D97-AF65-F5344CB8AC3E}">
        <p14:creationId xmlns:p14="http://schemas.microsoft.com/office/powerpoint/2010/main" val="421312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 animBg="1"/>
      <p:bldP spid="30728" grpId="0" animBg="1"/>
      <p:bldP spid="30729" grpId="0" animBg="1"/>
      <p:bldP spid="30730" grpId="0" animBg="1"/>
      <p:bldP spid="30731" grpId="0" animBg="1"/>
      <p:bldP spid="30732" grpId="0" animBg="1"/>
      <p:bldP spid="30733" grpId="0" animBg="1"/>
      <p:bldP spid="30734" grpId="0" animBg="1"/>
      <p:bldP spid="30735" grpId="0" animBg="1"/>
      <p:bldP spid="30736" grpId="0" animBg="1"/>
      <p:bldP spid="30737" grpId="0" animBg="1"/>
      <p:bldP spid="30738" grpId="0" animBg="1"/>
      <p:bldP spid="30739" grpId="0" animBg="1"/>
      <p:bldP spid="30740" grpId="0" animBg="1"/>
      <p:bldP spid="3074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331913" y="0"/>
            <a:ext cx="6985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2800" b="1" u="sng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latin typeface="Times New Roman" pitchFamily="18" charset="0"/>
              </a:rPr>
              <a:t>Show  </a:t>
            </a:r>
            <a:r>
              <a:rPr lang="en-GB" sz="2400" b="1">
                <a:latin typeface="Times New Roman" pitchFamily="18" charset="0"/>
              </a:rPr>
              <a:t>(</a:t>
            </a:r>
            <a:r>
              <a:rPr lang="en-GB" sz="2400" b="1" i="1">
                <a:latin typeface="Times New Roman" pitchFamily="18" charset="0"/>
              </a:rPr>
              <a:t>x</a:t>
            </a:r>
            <a:r>
              <a:rPr lang="en-GB" sz="2400" b="1">
                <a:latin typeface="Times New Roman" pitchFamily="18" charset="0"/>
              </a:rPr>
              <a:t>+1)(</a:t>
            </a:r>
            <a:r>
              <a:rPr lang="en-GB" sz="2400" b="1" i="1">
                <a:latin typeface="Times New Roman" pitchFamily="18" charset="0"/>
              </a:rPr>
              <a:t>x</a:t>
            </a:r>
            <a:r>
              <a:rPr lang="en-GB" sz="2400" b="1">
                <a:latin typeface="Times New Roman" pitchFamily="18" charset="0"/>
              </a:rPr>
              <a:t>+3) </a:t>
            </a:r>
            <a:r>
              <a:rPr lang="en-GB" sz="2400">
                <a:latin typeface="Times New Roman" pitchFamily="18" charset="0"/>
              </a:rPr>
              <a:t>by arranging the tiles in a rectangle.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843213" y="1628775"/>
            <a:ext cx="1604962" cy="1604963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4484688" y="1630363"/>
            <a:ext cx="230187" cy="1604962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4752975" y="1636713"/>
            <a:ext cx="230188" cy="1604962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 rot="-5400000">
            <a:off x="3532188" y="2578100"/>
            <a:ext cx="230187" cy="1604963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4484688" y="3268663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027613" y="3281363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4754563" y="3273425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5019675" y="1636713"/>
            <a:ext cx="230188" cy="1604962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2508250" y="222885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i="1">
                <a:latin typeface="Times New Roman" pitchFamily="18" charset="0"/>
              </a:rPr>
              <a:t>x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3517900" y="11430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i="1">
                <a:latin typeface="Times New Roman" pitchFamily="18" charset="0"/>
              </a:rPr>
              <a:t>x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4679950" y="1219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latin typeface="Times New Roman" pitchFamily="18" charset="0"/>
              </a:rPr>
              <a:t>3</a:t>
            </a: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2549525" y="31353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latin typeface="Times New Roman" pitchFamily="18" charset="0"/>
              </a:rPr>
              <a:t>1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4146550" y="120015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latin typeface="Times New Roman" pitchFamily="18" charset="0"/>
              </a:rPr>
              <a:t>+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2508250" y="2647950"/>
            <a:ext cx="35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latin typeface="Times New Roman" pitchFamily="18" charset="0"/>
              </a:rPr>
              <a:t>+</a:t>
            </a:r>
          </a:p>
        </p:txBody>
      </p:sp>
      <p:sp>
        <p:nvSpPr>
          <p:cNvPr id="59409" name="Rectangle 17"/>
          <p:cNvSpPr>
            <a:spLocks noChangeArrowheads="1"/>
          </p:cNvSpPr>
          <p:nvPr/>
        </p:nvSpPr>
        <p:spPr bwMode="auto">
          <a:xfrm>
            <a:off x="1827213" y="4435475"/>
            <a:ext cx="1604962" cy="1604963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410" name="Rectangle 18"/>
          <p:cNvSpPr>
            <a:spLocks noChangeArrowheads="1"/>
          </p:cNvSpPr>
          <p:nvPr/>
        </p:nvSpPr>
        <p:spPr bwMode="auto">
          <a:xfrm>
            <a:off x="5003800" y="4437063"/>
            <a:ext cx="230188" cy="1604962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411" name="Rectangle 19"/>
          <p:cNvSpPr>
            <a:spLocks noChangeArrowheads="1"/>
          </p:cNvSpPr>
          <p:nvPr/>
        </p:nvSpPr>
        <p:spPr bwMode="auto">
          <a:xfrm>
            <a:off x="4606925" y="4429125"/>
            <a:ext cx="230188" cy="1604963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412" name="Rectangle 20"/>
          <p:cNvSpPr>
            <a:spLocks noChangeArrowheads="1"/>
          </p:cNvSpPr>
          <p:nvPr/>
        </p:nvSpPr>
        <p:spPr bwMode="auto">
          <a:xfrm>
            <a:off x="4249738" y="4443413"/>
            <a:ext cx="230187" cy="1604962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413" name="Rectangle 21"/>
          <p:cNvSpPr>
            <a:spLocks noChangeArrowheads="1"/>
          </p:cNvSpPr>
          <p:nvPr/>
        </p:nvSpPr>
        <p:spPr bwMode="auto">
          <a:xfrm>
            <a:off x="3836988" y="4435475"/>
            <a:ext cx="230187" cy="1604963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414" name="Rectangle 22"/>
          <p:cNvSpPr>
            <a:spLocks noChangeArrowheads="1"/>
          </p:cNvSpPr>
          <p:nvPr/>
        </p:nvSpPr>
        <p:spPr bwMode="auto">
          <a:xfrm>
            <a:off x="6008688" y="4610100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415" name="Rectangle 23"/>
          <p:cNvSpPr>
            <a:spLocks noChangeArrowheads="1"/>
          </p:cNvSpPr>
          <p:nvPr/>
        </p:nvSpPr>
        <p:spPr bwMode="auto">
          <a:xfrm>
            <a:off x="6002338" y="5133975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416" name="Rectangle 24"/>
          <p:cNvSpPr>
            <a:spLocks noChangeArrowheads="1"/>
          </p:cNvSpPr>
          <p:nvPr/>
        </p:nvSpPr>
        <p:spPr bwMode="auto">
          <a:xfrm>
            <a:off x="6013450" y="5673725"/>
            <a:ext cx="230188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9417" name="Text Box 25"/>
          <p:cNvSpPr txBox="1">
            <a:spLocks noChangeArrowheads="1"/>
          </p:cNvSpPr>
          <p:nvPr/>
        </p:nvSpPr>
        <p:spPr bwMode="auto">
          <a:xfrm>
            <a:off x="1331913" y="3789363"/>
            <a:ext cx="6580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400" b="1" u="sng">
                <a:solidFill>
                  <a:srgbClr val="FF0000"/>
                </a:solidFill>
                <a:latin typeface="Times New Roman" pitchFamily="18" charset="0"/>
              </a:rPr>
              <a:t>Rearrange</a:t>
            </a:r>
            <a:r>
              <a:rPr lang="en-GB" sz="2400" b="1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GB" sz="2400" b="1">
                <a:solidFill>
                  <a:srgbClr val="FF0000"/>
                </a:solidFill>
                <a:latin typeface="Times New Roman" pitchFamily="18" charset="0"/>
              </a:rPr>
              <a:t>the tiles to show the expansion</a:t>
            </a:r>
            <a:r>
              <a:rPr lang="en-GB" sz="2400">
                <a:latin typeface="Times New Roman" pitchFamily="18" charset="0"/>
              </a:rPr>
              <a:t>:</a:t>
            </a:r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1116013" y="6092825"/>
            <a:ext cx="6580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400">
                <a:latin typeface="Times New Roman" pitchFamily="18" charset="0"/>
              </a:rPr>
              <a:t>      </a:t>
            </a:r>
            <a:r>
              <a:rPr lang="en-IE" sz="2400" i="1">
                <a:latin typeface="Times New Roman" pitchFamily="18" charset="0"/>
              </a:rPr>
              <a:t>x</a:t>
            </a:r>
            <a:r>
              <a:rPr lang="en-IE" sz="2400">
                <a:latin typeface="Times New Roman" pitchFamily="18" charset="0"/>
              </a:rPr>
              <a:t> </a:t>
            </a:r>
            <a:r>
              <a:rPr lang="en-IE" sz="2400" baseline="30000">
                <a:latin typeface="Times New Roman" pitchFamily="18" charset="0"/>
              </a:rPr>
              <a:t>2                </a:t>
            </a:r>
            <a:r>
              <a:rPr lang="en-IE" sz="2400">
                <a:latin typeface="Times New Roman" pitchFamily="18" charset="0"/>
              </a:rPr>
              <a:t>+        4</a:t>
            </a:r>
            <a:r>
              <a:rPr lang="en-IE" sz="2400" i="1">
                <a:latin typeface="Times New Roman" pitchFamily="18" charset="0"/>
              </a:rPr>
              <a:t>x </a:t>
            </a:r>
            <a:r>
              <a:rPr lang="en-IE" sz="2400">
                <a:latin typeface="Times New Roman" pitchFamily="18" charset="0"/>
              </a:rPr>
              <a:t>           +     3</a:t>
            </a:r>
          </a:p>
        </p:txBody>
      </p:sp>
      <p:sp>
        <p:nvSpPr>
          <p:cNvPr id="22555" name="Rectangle 27"/>
          <p:cNvSpPr>
            <a:spLocks noGrp="1" noChangeArrowheads="1"/>
          </p:cNvSpPr>
          <p:nvPr>
            <p:ph type="title"/>
          </p:nvPr>
        </p:nvSpPr>
        <p:spPr>
          <a:xfrm>
            <a:off x="7451725" y="6381750"/>
            <a:ext cx="1162050" cy="2016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IE" sz="900" smtClean="0"/>
              <a:t>How it works</a:t>
            </a:r>
            <a:endParaRPr lang="en-US" sz="900" smtClean="0"/>
          </a:p>
        </p:txBody>
      </p:sp>
      <p:sp>
        <p:nvSpPr>
          <p:cNvPr id="59420" name="Text Box 28"/>
          <p:cNvSpPr txBox="1">
            <a:spLocks noChangeArrowheads="1"/>
          </p:cNvSpPr>
          <p:nvPr/>
        </p:nvSpPr>
        <p:spPr bwMode="auto">
          <a:xfrm>
            <a:off x="990600" y="1295400"/>
            <a:ext cx="73914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IE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Now Arrange them into a Rectangle</a:t>
            </a:r>
          </a:p>
          <a:p>
            <a:pPr algn="ctr">
              <a:spcBef>
                <a:spcPct val="50000"/>
              </a:spcBef>
              <a:defRPr/>
            </a:pPr>
            <a:r>
              <a:rPr lang="en-IE" sz="3600" i="1">
                <a:solidFill>
                  <a:srgbClr val="3333FF"/>
                </a:solidFill>
              </a:rPr>
              <a:t>Remember the little guys go in the bottom right corner</a:t>
            </a:r>
            <a:endParaRPr lang="en-US" sz="3600" i="1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2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9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9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9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9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9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9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10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1" dur="10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6" dur="1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1" dur="10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6" dur="10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1" dur="10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6" dur="10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1" dur="10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1000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10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1000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1" dur="10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4" dur="1000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6" dur="10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9" dur="1000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1" dur="10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6" dur="10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2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1" dur="1000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59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build="allAtOnce"/>
      <p:bldP spid="59395" grpId="0" animBg="1"/>
      <p:bldP spid="59395" grpId="1" animBg="1"/>
      <p:bldP spid="59396" grpId="0" animBg="1"/>
      <p:bldP spid="59396" grpId="1" animBg="1"/>
      <p:bldP spid="59397" grpId="0" animBg="1"/>
      <p:bldP spid="59397" grpId="1" animBg="1"/>
      <p:bldP spid="59398" grpId="0" animBg="1"/>
      <p:bldP spid="59398" grpId="1" animBg="1"/>
      <p:bldP spid="59399" grpId="0" animBg="1"/>
      <p:bldP spid="59399" grpId="1" animBg="1"/>
      <p:bldP spid="59400" grpId="0" animBg="1"/>
      <p:bldP spid="59400" grpId="1" animBg="1"/>
      <p:bldP spid="59401" grpId="0" animBg="1"/>
      <p:bldP spid="59401" grpId="1" animBg="1"/>
      <p:bldP spid="59402" grpId="0" animBg="1"/>
      <p:bldP spid="59402" grpId="1" animBg="1"/>
      <p:bldP spid="59403" grpId="0"/>
      <p:bldP spid="59403" grpId="1"/>
      <p:bldP spid="59404" grpId="0"/>
      <p:bldP spid="59404" grpId="1"/>
      <p:bldP spid="59405" grpId="0"/>
      <p:bldP spid="59405" grpId="1"/>
      <p:bldP spid="59406" grpId="0"/>
      <p:bldP spid="59406" grpId="1"/>
      <p:bldP spid="59407" grpId="0"/>
      <p:bldP spid="59407" grpId="1"/>
      <p:bldP spid="59408" grpId="0"/>
      <p:bldP spid="59408" grpId="1"/>
      <p:bldP spid="59409" grpId="0" animBg="1"/>
      <p:bldP spid="59410" grpId="0" animBg="1"/>
      <p:bldP spid="59411" grpId="0" animBg="1"/>
      <p:bldP spid="59412" grpId="0" animBg="1"/>
      <p:bldP spid="59413" grpId="0" animBg="1"/>
      <p:bldP spid="59414" grpId="0" animBg="1"/>
      <p:bldP spid="59415" grpId="0" animBg="1"/>
      <p:bldP spid="59416" grpId="0" animBg="1"/>
      <p:bldP spid="59417" grpId="0"/>
      <p:bldP spid="59418" grpId="0"/>
      <p:bldP spid="594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1539875" y="619125"/>
            <a:ext cx="1604963" cy="1604963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4716463" y="620713"/>
            <a:ext cx="230187" cy="1604962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4319588" y="612775"/>
            <a:ext cx="230187" cy="1604963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3995738" y="620713"/>
            <a:ext cx="230187" cy="1604962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3549650" y="619125"/>
            <a:ext cx="230188" cy="1604963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7235825" y="692150"/>
            <a:ext cx="230188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7596188" y="1557338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6732588" y="1557338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1835150" y="2349500"/>
            <a:ext cx="6580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400">
                <a:latin typeface="Times New Roman" pitchFamily="18" charset="0"/>
              </a:rPr>
              <a:t>      </a:t>
            </a:r>
            <a:r>
              <a:rPr lang="en-IE" sz="2400" i="1">
                <a:latin typeface="Times New Roman" pitchFamily="18" charset="0"/>
              </a:rPr>
              <a:t>x</a:t>
            </a:r>
            <a:r>
              <a:rPr lang="en-IE" sz="2400">
                <a:latin typeface="Times New Roman" pitchFamily="18" charset="0"/>
              </a:rPr>
              <a:t> </a:t>
            </a:r>
            <a:r>
              <a:rPr lang="en-IE" sz="2400" baseline="30000">
                <a:latin typeface="Times New Roman" pitchFamily="18" charset="0"/>
              </a:rPr>
              <a:t>2                </a:t>
            </a:r>
            <a:r>
              <a:rPr lang="en-IE" sz="2400">
                <a:latin typeface="Times New Roman" pitchFamily="18" charset="0"/>
              </a:rPr>
              <a:t>+        6</a:t>
            </a:r>
            <a:r>
              <a:rPr lang="en-IE" sz="2400" i="1">
                <a:latin typeface="Times New Roman" pitchFamily="18" charset="0"/>
              </a:rPr>
              <a:t>x</a:t>
            </a:r>
            <a:r>
              <a:rPr lang="en-IE" sz="2400">
                <a:latin typeface="Times New Roman" pitchFamily="18" charset="0"/>
              </a:rPr>
              <a:t>            +     8</a:t>
            </a: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5435600" y="620713"/>
            <a:ext cx="230188" cy="1604962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5076825" y="620713"/>
            <a:ext cx="230188" cy="1604962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7019925" y="1125538"/>
            <a:ext cx="230188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7380288" y="1125538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7092950" y="1916113"/>
            <a:ext cx="230188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56" name="Rectangle 16"/>
          <p:cNvSpPr>
            <a:spLocks noChangeArrowheads="1"/>
          </p:cNvSpPr>
          <p:nvPr/>
        </p:nvSpPr>
        <p:spPr bwMode="auto">
          <a:xfrm>
            <a:off x="7092950" y="1557338"/>
            <a:ext cx="230188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57" name="Rectangle 17"/>
          <p:cNvSpPr>
            <a:spLocks noChangeArrowheads="1"/>
          </p:cNvSpPr>
          <p:nvPr/>
        </p:nvSpPr>
        <p:spPr bwMode="auto">
          <a:xfrm>
            <a:off x="7596188" y="1916113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0" y="2924175"/>
            <a:ext cx="9037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/>
              <a:t>To factorise this expression form a rectangle with the pieces.</a:t>
            </a:r>
            <a:endParaRPr lang="en-US" sz="2400" b="1"/>
          </a:p>
        </p:txBody>
      </p:sp>
      <p:sp>
        <p:nvSpPr>
          <p:cNvPr id="61459" name="Rectangle 19"/>
          <p:cNvSpPr>
            <a:spLocks noChangeArrowheads="1"/>
          </p:cNvSpPr>
          <p:nvPr/>
        </p:nvSpPr>
        <p:spPr bwMode="auto">
          <a:xfrm>
            <a:off x="3059113" y="4005263"/>
            <a:ext cx="1604962" cy="1604962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60" name="Rectangle 20"/>
          <p:cNvSpPr>
            <a:spLocks noChangeArrowheads="1"/>
          </p:cNvSpPr>
          <p:nvPr/>
        </p:nvSpPr>
        <p:spPr bwMode="auto">
          <a:xfrm>
            <a:off x="4643438" y="4005263"/>
            <a:ext cx="230187" cy="1604962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4859338" y="4005263"/>
            <a:ext cx="230187" cy="1604962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62" name="Rectangle 22"/>
          <p:cNvSpPr>
            <a:spLocks noChangeArrowheads="1"/>
          </p:cNvSpPr>
          <p:nvPr/>
        </p:nvSpPr>
        <p:spPr bwMode="auto">
          <a:xfrm>
            <a:off x="5075238" y="4005263"/>
            <a:ext cx="230187" cy="1604962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63" name="Rectangle 23"/>
          <p:cNvSpPr>
            <a:spLocks noChangeArrowheads="1"/>
          </p:cNvSpPr>
          <p:nvPr/>
        </p:nvSpPr>
        <p:spPr bwMode="auto">
          <a:xfrm>
            <a:off x="4643438" y="5589588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64" name="Rectangle 24"/>
          <p:cNvSpPr>
            <a:spLocks noChangeArrowheads="1"/>
          </p:cNvSpPr>
          <p:nvPr/>
        </p:nvSpPr>
        <p:spPr bwMode="auto">
          <a:xfrm>
            <a:off x="5291138" y="4005263"/>
            <a:ext cx="230187" cy="1604962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65" name="Rectangle 25"/>
          <p:cNvSpPr>
            <a:spLocks noChangeArrowheads="1"/>
          </p:cNvSpPr>
          <p:nvPr/>
        </p:nvSpPr>
        <p:spPr bwMode="auto">
          <a:xfrm rot="5400000">
            <a:off x="3743326" y="4905375"/>
            <a:ext cx="215900" cy="1584325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66" name="Rectangle 26"/>
          <p:cNvSpPr>
            <a:spLocks noChangeArrowheads="1"/>
          </p:cNvSpPr>
          <p:nvPr/>
        </p:nvSpPr>
        <p:spPr bwMode="auto">
          <a:xfrm rot="5400000">
            <a:off x="3743326" y="5121275"/>
            <a:ext cx="215900" cy="1584325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67" name="Rectangle 27"/>
          <p:cNvSpPr>
            <a:spLocks noChangeArrowheads="1"/>
          </p:cNvSpPr>
          <p:nvPr/>
        </p:nvSpPr>
        <p:spPr bwMode="auto">
          <a:xfrm>
            <a:off x="4643438" y="5805488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68" name="Rectangle 28"/>
          <p:cNvSpPr>
            <a:spLocks noChangeArrowheads="1"/>
          </p:cNvSpPr>
          <p:nvPr/>
        </p:nvSpPr>
        <p:spPr bwMode="auto">
          <a:xfrm>
            <a:off x="4859338" y="5589588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69" name="Rectangle 29"/>
          <p:cNvSpPr>
            <a:spLocks noChangeArrowheads="1"/>
          </p:cNvSpPr>
          <p:nvPr/>
        </p:nvSpPr>
        <p:spPr bwMode="auto">
          <a:xfrm>
            <a:off x="5075238" y="5589588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70" name="Rectangle 30"/>
          <p:cNvSpPr>
            <a:spLocks noChangeArrowheads="1"/>
          </p:cNvSpPr>
          <p:nvPr/>
        </p:nvSpPr>
        <p:spPr bwMode="auto">
          <a:xfrm>
            <a:off x="5291138" y="5589588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71" name="Rectangle 31"/>
          <p:cNvSpPr>
            <a:spLocks noChangeArrowheads="1"/>
          </p:cNvSpPr>
          <p:nvPr/>
        </p:nvSpPr>
        <p:spPr bwMode="auto">
          <a:xfrm>
            <a:off x="4859338" y="5805488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72" name="Rectangle 32"/>
          <p:cNvSpPr>
            <a:spLocks noChangeArrowheads="1"/>
          </p:cNvSpPr>
          <p:nvPr/>
        </p:nvSpPr>
        <p:spPr bwMode="auto">
          <a:xfrm>
            <a:off x="5075238" y="5805488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5291138" y="5805488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474" name="Text Box 34"/>
          <p:cNvSpPr txBox="1">
            <a:spLocks noChangeArrowheads="1"/>
          </p:cNvSpPr>
          <p:nvPr/>
        </p:nvSpPr>
        <p:spPr bwMode="auto">
          <a:xfrm>
            <a:off x="3616325" y="35194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 i="1"/>
              <a:t>x</a:t>
            </a:r>
            <a:endParaRPr lang="en-US" sz="2400" b="1" i="1"/>
          </a:p>
        </p:txBody>
      </p:sp>
      <p:sp>
        <p:nvSpPr>
          <p:cNvPr id="61475" name="Text Box 35"/>
          <p:cNvSpPr txBox="1">
            <a:spLocks noChangeArrowheads="1"/>
          </p:cNvSpPr>
          <p:nvPr/>
        </p:nvSpPr>
        <p:spPr bwMode="auto">
          <a:xfrm>
            <a:off x="4356100" y="3573463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/>
              <a:t>+</a:t>
            </a:r>
            <a:endParaRPr lang="en-US" sz="2400" b="1"/>
          </a:p>
        </p:txBody>
      </p:sp>
      <p:sp>
        <p:nvSpPr>
          <p:cNvPr id="61476" name="Text Box 36"/>
          <p:cNvSpPr txBox="1">
            <a:spLocks noChangeArrowheads="1"/>
          </p:cNvSpPr>
          <p:nvPr/>
        </p:nvSpPr>
        <p:spPr bwMode="auto">
          <a:xfrm>
            <a:off x="5076825" y="3573463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IE" sz="2400" b="1"/>
              <a:t>4</a:t>
            </a:r>
            <a:endParaRPr lang="en-US" sz="2400" b="1"/>
          </a:p>
        </p:txBody>
      </p:sp>
      <p:sp>
        <p:nvSpPr>
          <p:cNvPr id="61477" name="Text Box 37"/>
          <p:cNvSpPr txBox="1">
            <a:spLocks noChangeArrowheads="1"/>
          </p:cNvSpPr>
          <p:nvPr/>
        </p:nvSpPr>
        <p:spPr bwMode="auto">
          <a:xfrm>
            <a:off x="2608263" y="4383088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 i="1"/>
              <a:t>x</a:t>
            </a:r>
            <a:endParaRPr lang="en-US" sz="2400" b="1" i="1"/>
          </a:p>
        </p:txBody>
      </p:sp>
      <p:sp>
        <p:nvSpPr>
          <p:cNvPr id="61478" name="Text Box 38"/>
          <p:cNvSpPr txBox="1">
            <a:spLocks noChangeArrowheads="1"/>
          </p:cNvSpPr>
          <p:nvPr/>
        </p:nvSpPr>
        <p:spPr bwMode="auto">
          <a:xfrm>
            <a:off x="2627313" y="5013325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/>
              <a:t>+</a:t>
            </a:r>
            <a:endParaRPr lang="en-US" sz="2400" b="1"/>
          </a:p>
        </p:txBody>
      </p:sp>
      <p:sp>
        <p:nvSpPr>
          <p:cNvPr id="61479" name="Text Box 39"/>
          <p:cNvSpPr txBox="1">
            <a:spLocks noChangeArrowheads="1"/>
          </p:cNvSpPr>
          <p:nvPr/>
        </p:nvSpPr>
        <p:spPr bwMode="auto">
          <a:xfrm>
            <a:off x="2627313" y="55165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/>
              <a:t>2</a:t>
            </a:r>
            <a:endParaRPr lang="en-US" sz="2400" b="1"/>
          </a:p>
        </p:txBody>
      </p:sp>
      <p:sp>
        <p:nvSpPr>
          <p:cNvPr id="61480" name="Text Box 40"/>
          <p:cNvSpPr txBox="1">
            <a:spLocks noChangeArrowheads="1"/>
          </p:cNvSpPr>
          <p:nvPr/>
        </p:nvSpPr>
        <p:spPr bwMode="auto">
          <a:xfrm>
            <a:off x="3132138" y="6400800"/>
            <a:ext cx="2303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/>
              <a:t>( </a:t>
            </a:r>
            <a:r>
              <a:rPr lang="en-IE" sz="2400" b="1" i="1"/>
              <a:t>x</a:t>
            </a:r>
            <a:r>
              <a:rPr lang="en-IE" sz="2400" b="1"/>
              <a:t> + 4 )( </a:t>
            </a:r>
            <a:r>
              <a:rPr lang="en-IE" sz="2400" b="1" i="1"/>
              <a:t>x</a:t>
            </a:r>
            <a:r>
              <a:rPr lang="en-IE" sz="2400" b="1"/>
              <a:t> + 2 )</a:t>
            </a:r>
            <a:endParaRPr lang="en-US" sz="2400" b="1"/>
          </a:p>
        </p:txBody>
      </p:sp>
      <p:sp>
        <p:nvSpPr>
          <p:cNvPr id="61481" name="Text Box 41"/>
          <p:cNvSpPr txBox="1">
            <a:spLocks noChangeArrowheads="1"/>
          </p:cNvSpPr>
          <p:nvPr/>
        </p:nvSpPr>
        <p:spPr bwMode="auto">
          <a:xfrm>
            <a:off x="250825" y="6400800"/>
            <a:ext cx="237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/>
              <a:t>The factors are</a:t>
            </a:r>
            <a:endParaRPr lang="en-US" sz="2400" b="1"/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1600200" y="650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tr-TR"/>
          </a:p>
        </p:txBody>
      </p:sp>
      <p:sp>
        <p:nvSpPr>
          <p:cNvPr id="61483" name="Text Box 43"/>
          <p:cNvSpPr txBox="1">
            <a:spLocks noChangeArrowheads="1"/>
          </p:cNvSpPr>
          <p:nvPr/>
        </p:nvSpPr>
        <p:spPr bwMode="auto">
          <a:xfrm>
            <a:off x="2339975" y="0"/>
            <a:ext cx="333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>
                <a:solidFill>
                  <a:srgbClr val="FF0000"/>
                </a:solidFill>
              </a:rPr>
              <a:t>Factorise  </a:t>
            </a:r>
            <a:r>
              <a:rPr lang="en-IE" sz="2400" b="1" i="1">
                <a:solidFill>
                  <a:srgbClr val="FF0000"/>
                </a:solidFill>
              </a:rPr>
              <a:t>x</a:t>
            </a:r>
            <a:r>
              <a:rPr lang="en-IE" sz="2400" b="1">
                <a:solidFill>
                  <a:srgbClr val="FF0000"/>
                </a:solidFill>
              </a:rPr>
              <a:t> </a:t>
            </a:r>
            <a:r>
              <a:rPr lang="en-IE" sz="2400" b="1" baseline="30000">
                <a:solidFill>
                  <a:srgbClr val="FF0000"/>
                </a:solidFill>
              </a:rPr>
              <a:t>2 </a:t>
            </a:r>
            <a:r>
              <a:rPr lang="en-IE" sz="2400" b="1">
                <a:solidFill>
                  <a:srgbClr val="FF0000"/>
                </a:solidFill>
              </a:rPr>
              <a:t> + 6</a:t>
            </a:r>
            <a:r>
              <a:rPr lang="en-IE" sz="2400" b="1" i="1">
                <a:solidFill>
                  <a:srgbClr val="FF0000"/>
                </a:solidFill>
              </a:rPr>
              <a:t>x</a:t>
            </a:r>
            <a:r>
              <a:rPr lang="en-IE" sz="2400" b="1">
                <a:solidFill>
                  <a:srgbClr val="FF0000"/>
                </a:solidFill>
              </a:rPr>
              <a:t> + 8</a:t>
            </a:r>
            <a:endParaRPr lang="en-US" sz="2400" b="1" baseline="30000">
              <a:solidFill>
                <a:srgbClr val="FF0000"/>
              </a:solidFill>
            </a:endParaRPr>
          </a:p>
        </p:txBody>
      </p:sp>
      <p:sp>
        <p:nvSpPr>
          <p:cNvPr id="23596" name="Rectangle 44"/>
          <p:cNvSpPr>
            <a:spLocks noGrp="1" noChangeArrowheads="1"/>
          </p:cNvSpPr>
          <p:nvPr>
            <p:ph type="title"/>
          </p:nvPr>
        </p:nvSpPr>
        <p:spPr>
          <a:xfrm>
            <a:off x="7718425" y="6713538"/>
            <a:ext cx="1425575" cy="1444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IE" sz="900" smtClean="0"/>
              <a:t>Factorise x</a:t>
            </a:r>
            <a:r>
              <a:rPr lang="en-IE" sz="900" baseline="30000" smtClean="0"/>
              <a:t>2</a:t>
            </a:r>
            <a:r>
              <a:rPr lang="en-IE" sz="900" smtClean="0"/>
              <a:t>+6x+8</a:t>
            </a:r>
            <a:endParaRPr lang="en-US" sz="900" smtClean="0"/>
          </a:p>
        </p:txBody>
      </p:sp>
    </p:spTree>
    <p:extLst>
      <p:ext uri="{BB962C8B-B14F-4D97-AF65-F5344CB8AC3E}">
        <p14:creationId xmlns:p14="http://schemas.microsoft.com/office/powerpoint/2010/main" val="28231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1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1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1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1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1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1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1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1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1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1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1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61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61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61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61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1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1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1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61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61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61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61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61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61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61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61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61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61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61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61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61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61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614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61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61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61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614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61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61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61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614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61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61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614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6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61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61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61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6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 nodeType="clickPar">
                      <p:stCondLst>
                        <p:cond delay="indefinite"/>
                      </p:stCondLst>
                      <p:childTnLst>
                        <p:par>
                          <p:cTn id="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61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61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614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6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800" decel="100000"/>
                                        <p:tgtEl>
                                          <p:spTgt spid="61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800" decel="100000" fill="hold"/>
                                        <p:tgtEl>
                                          <p:spTgt spid="614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800" decel="100000" fill="hold"/>
                                        <p:tgtEl>
                                          <p:spTgt spid="61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800" decel="100000" fill="hold"/>
                                        <p:tgtEl>
                                          <p:spTgt spid="61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 nodeType="clickPar">
                      <p:stCondLst>
                        <p:cond delay="indefinite"/>
                      </p:stCondLst>
                      <p:childTnLst>
                        <p:par>
                          <p:cTn id="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6" dur="1000"/>
                                        <p:tgtEl>
                                          <p:spTgt spid="61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animBg="1"/>
      <p:bldP spid="61443" grpId="0" animBg="1"/>
      <p:bldP spid="61444" grpId="0" animBg="1"/>
      <p:bldP spid="61445" grpId="0" animBg="1"/>
      <p:bldP spid="61446" grpId="0" animBg="1"/>
      <p:bldP spid="61447" grpId="0" animBg="1"/>
      <p:bldP spid="61448" grpId="0" animBg="1"/>
      <p:bldP spid="61449" grpId="0" animBg="1"/>
      <p:bldP spid="61450" grpId="0"/>
      <p:bldP spid="61451" grpId="0" animBg="1"/>
      <p:bldP spid="61452" grpId="0" animBg="1"/>
      <p:bldP spid="61453" grpId="0" animBg="1"/>
      <p:bldP spid="61454" grpId="0" animBg="1"/>
      <p:bldP spid="61455" grpId="0" animBg="1"/>
      <p:bldP spid="61456" grpId="0" animBg="1"/>
      <p:bldP spid="61457" grpId="0" animBg="1"/>
      <p:bldP spid="61458" grpId="0"/>
      <p:bldP spid="61459" grpId="0" animBg="1"/>
      <p:bldP spid="61460" grpId="0" animBg="1"/>
      <p:bldP spid="61461" grpId="0" animBg="1"/>
      <p:bldP spid="61462" grpId="0" animBg="1"/>
      <p:bldP spid="61463" grpId="0" animBg="1"/>
      <p:bldP spid="61464" grpId="0" animBg="1"/>
      <p:bldP spid="61465" grpId="0" animBg="1"/>
      <p:bldP spid="61466" grpId="0" animBg="1"/>
      <p:bldP spid="61467" grpId="0" animBg="1"/>
      <p:bldP spid="61468" grpId="0" animBg="1"/>
      <p:bldP spid="61469" grpId="0" animBg="1"/>
      <p:bldP spid="61470" grpId="0" animBg="1"/>
      <p:bldP spid="61471" grpId="0" animBg="1"/>
      <p:bldP spid="61472" grpId="0" animBg="1"/>
      <p:bldP spid="61473" grpId="0" animBg="1"/>
      <p:bldP spid="61474" grpId="0"/>
      <p:bldP spid="61475" grpId="0"/>
      <p:bldP spid="61476" grpId="0"/>
      <p:bldP spid="61477" grpId="0"/>
      <p:bldP spid="61478" grpId="0"/>
      <p:bldP spid="61479" grpId="0"/>
      <p:bldP spid="61480" grpId="0"/>
      <p:bldP spid="61481" grpId="0"/>
      <p:bldP spid="614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2771775" y="3068638"/>
            <a:ext cx="1604963" cy="1604962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 rot="10800000">
            <a:off x="4787900" y="3068638"/>
            <a:ext cx="215900" cy="15843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 rot="10800000">
            <a:off x="4572000" y="3068638"/>
            <a:ext cx="215900" cy="15843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2484438" y="0"/>
            <a:ext cx="3425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>
                <a:solidFill>
                  <a:srgbClr val="FF0000"/>
                </a:solidFill>
              </a:rPr>
              <a:t>Factorise  x </a:t>
            </a:r>
            <a:r>
              <a:rPr lang="en-IE" sz="2400" b="1" baseline="30000">
                <a:solidFill>
                  <a:srgbClr val="FF0000"/>
                </a:solidFill>
              </a:rPr>
              <a:t>2 </a:t>
            </a:r>
            <a:r>
              <a:rPr lang="en-IE" sz="2400" b="1">
                <a:solidFill>
                  <a:srgbClr val="FF0000"/>
                </a:solidFill>
              </a:rPr>
              <a:t> -  4x +  3</a:t>
            </a:r>
            <a:endParaRPr lang="en-US" sz="2400" b="1" baseline="30000">
              <a:solidFill>
                <a:srgbClr val="FF0000"/>
              </a:solidFill>
            </a:endParaRP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1692275" y="547688"/>
            <a:ext cx="1604963" cy="1604962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5508625" y="1123950"/>
            <a:ext cx="230188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5940425" y="1123950"/>
            <a:ext cx="230188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6300788" y="1123950"/>
            <a:ext cx="230187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 rot="10800000">
            <a:off x="3924300" y="620713"/>
            <a:ext cx="215900" cy="15843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 rot="10800000">
            <a:off x="4284663" y="620713"/>
            <a:ext cx="215900" cy="15843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 rot="10800000">
            <a:off x="4645025" y="620713"/>
            <a:ext cx="215900" cy="15843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49" name="Rectangle 13"/>
          <p:cNvSpPr>
            <a:spLocks noChangeArrowheads="1"/>
          </p:cNvSpPr>
          <p:nvPr/>
        </p:nvSpPr>
        <p:spPr bwMode="auto">
          <a:xfrm rot="10800000">
            <a:off x="5005388" y="620713"/>
            <a:ext cx="215900" cy="15843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4356100" y="4652963"/>
            <a:ext cx="230188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51" name="Rectangle 15"/>
          <p:cNvSpPr>
            <a:spLocks noChangeArrowheads="1"/>
          </p:cNvSpPr>
          <p:nvPr/>
        </p:nvSpPr>
        <p:spPr bwMode="auto">
          <a:xfrm>
            <a:off x="4572000" y="4652963"/>
            <a:ext cx="230188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52" name="Rectangle 16"/>
          <p:cNvSpPr>
            <a:spLocks noChangeArrowheads="1"/>
          </p:cNvSpPr>
          <p:nvPr/>
        </p:nvSpPr>
        <p:spPr bwMode="auto">
          <a:xfrm rot="10800000">
            <a:off x="4356100" y="3068638"/>
            <a:ext cx="215900" cy="15843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4787900" y="4652963"/>
            <a:ext cx="230188" cy="2286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5554" name="Rectangle 18"/>
          <p:cNvSpPr>
            <a:spLocks noChangeArrowheads="1"/>
          </p:cNvSpPr>
          <p:nvPr/>
        </p:nvSpPr>
        <p:spPr bwMode="auto">
          <a:xfrm rot="5400000">
            <a:off x="3455988" y="3968750"/>
            <a:ext cx="215900" cy="15843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65555" name="Group 19"/>
          <p:cNvGrpSpPr>
            <a:grpSpLocks/>
          </p:cNvGrpSpPr>
          <p:nvPr/>
        </p:nvGrpSpPr>
        <p:grpSpPr bwMode="auto">
          <a:xfrm>
            <a:off x="2197100" y="2349500"/>
            <a:ext cx="4144963" cy="476250"/>
            <a:chOff x="1383" y="1661"/>
            <a:chExt cx="2611" cy="300"/>
          </a:xfrm>
        </p:grpSpPr>
        <p:sp>
          <p:nvSpPr>
            <p:cNvPr id="24601" name="Text Box 20"/>
            <p:cNvSpPr txBox="1">
              <a:spLocks noChangeArrowheads="1"/>
            </p:cNvSpPr>
            <p:nvPr/>
          </p:nvSpPr>
          <p:spPr bwMode="auto">
            <a:xfrm>
              <a:off x="1383" y="1661"/>
              <a:ext cx="29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IE" sz="2400" b="1"/>
                <a:t>x</a:t>
              </a:r>
              <a:r>
                <a:rPr lang="en-IE" sz="2400" b="1" baseline="30000"/>
                <a:t>2</a:t>
              </a:r>
              <a:endParaRPr lang="en-US" sz="2400" b="1" baseline="30000"/>
            </a:p>
          </p:txBody>
        </p:sp>
        <p:sp>
          <p:nvSpPr>
            <p:cNvPr id="24602" name="Text Box 21"/>
            <p:cNvSpPr txBox="1">
              <a:spLocks noChangeArrowheads="1"/>
            </p:cNvSpPr>
            <p:nvPr/>
          </p:nvSpPr>
          <p:spPr bwMode="auto">
            <a:xfrm>
              <a:off x="2595" y="1673"/>
              <a:ext cx="4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IE" sz="2400" b="1"/>
                <a:t>- 4x</a:t>
              </a:r>
              <a:endParaRPr lang="en-US" sz="2400" b="1"/>
            </a:p>
          </p:txBody>
        </p:sp>
        <p:sp>
          <p:nvSpPr>
            <p:cNvPr id="24603" name="Text Box 22"/>
            <p:cNvSpPr txBox="1">
              <a:spLocks noChangeArrowheads="1"/>
            </p:cNvSpPr>
            <p:nvPr/>
          </p:nvSpPr>
          <p:spPr bwMode="auto">
            <a:xfrm>
              <a:off x="3606" y="1661"/>
              <a:ext cx="3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IE" sz="2400" b="1"/>
                <a:t>+ 3</a:t>
              </a:r>
              <a:endParaRPr lang="en-US" sz="2400" b="1"/>
            </a:p>
          </p:txBody>
        </p:sp>
      </p:grpSp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3419475" y="2708275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/>
              <a:t>x - 3</a:t>
            </a:r>
            <a:endParaRPr lang="en-US" sz="2400" b="1"/>
          </a:p>
        </p:txBody>
      </p: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1835150" y="3716338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/>
              <a:t>x - 1</a:t>
            </a:r>
            <a:endParaRPr lang="en-US" sz="2400" b="1"/>
          </a:p>
        </p:txBody>
      </p:sp>
      <p:sp>
        <p:nvSpPr>
          <p:cNvPr id="65561" name="Text Box 25"/>
          <p:cNvSpPr txBox="1">
            <a:spLocks noChangeArrowheads="1"/>
          </p:cNvSpPr>
          <p:nvPr/>
        </p:nvSpPr>
        <p:spPr bwMode="auto">
          <a:xfrm>
            <a:off x="1185863" y="5084763"/>
            <a:ext cx="2370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/>
              <a:t>The factors are</a:t>
            </a:r>
            <a:endParaRPr lang="en-US" sz="2400" b="1"/>
          </a:p>
        </p:txBody>
      </p:sp>
      <p:sp>
        <p:nvSpPr>
          <p:cNvPr id="65562" name="Text Box 26"/>
          <p:cNvSpPr txBox="1">
            <a:spLocks noChangeArrowheads="1"/>
          </p:cNvSpPr>
          <p:nvPr/>
        </p:nvSpPr>
        <p:spPr bwMode="auto">
          <a:xfrm>
            <a:off x="4067175" y="5084763"/>
            <a:ext cx="2303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/>
              <a:t>( x -  3 )( x - 1 )</a:t>
            </a:r>
            <a:endParaRPr lang="en-US" sz="2400" b="1"/>
          </a:p>
        </p:txBody>
      </p:sp>
      <p:sp>
        <p:nvSpPr>
          <p:cNvPr id="24600" name="Rectangle 27"/>
          <p:cNvSpPr>
            <a:spLocks noGrp="1" noChangeArrowheads="1"/>
          </p:cNvSpPr>
          <p:nvPr>
            <p:ph type="title"/>
          </p:nvPr>
        </p:nvSpPr>
        <p:spPr>
          <a:xfrm>
            <a:off x="7596188" y="6656388"/>
            <a:ext cx="1235075" cy="2016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IE" sz="900" smtClean="0"/>
              <a:t>Factorise x</a:t>
            </a:r>
            <a:r>
              <a:rPr lang="en-IE" sz="900" baseline="30000" smtClean="0"/>
              <a:t>2</a:t>
            </a:r>
            <a:r>
              <a:rPr lang="en-IE" sz="900" smtClean="0"/>
              <a:t>-4x+3  </a:t>
            </a:r>
            <a:endParaRPr lang="en-US" sz="900" smtClean="0"/>
          </a:p>
        </p:txBody>
      </p:sp>
    </p:spTree>
    <p:extLst>
      <p:ext uri="{BB962C8B-B14F-4D97-AF65-F5344CB8AC3E}">
        <p14:creationId xmlns:p14="http://schemas.microsoft.com/office/powerpoint/2010/main" val="303659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5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5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5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5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5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5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800" decel="100000"/>
                                        <p:tgtEl>
                                          <p:spTgt spid="65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65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800" decel="100000" fill="hold"/>
                                        <p:tgtEl>
                                          <p:spTgt spid="65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1000"/>
                                        <p:tgtEl>
                                          <p:spTgt spid="65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nimBg="1"/>
      <p:bldP spid="65539" grpId="0" animBg="1"/>
      <p:bldP spid="65540" grpId="0" animBg="1"/>
      <p:bldP spid="65541" grpId="0"/>
      <p:bldP spid="65542" grpId="0" animBg="1"/>
      <p:bldP spid="65543" grpId="0" animBg="1"/>
      <p:bldP spid="65544" grpId="0" animBg="1"/>
      <p:bldP spid="65545" grpId="0" animBg="1"/>
      <p:bldP spid="65546" grpId="0" animBg="1"/>
      <p:bldP spid="65547" grpId="0" animBg="1"/>
      <p:bldP spid="65548" grpId="0" animBg="1"/>
      <p:bldP spid="65549" grpId="0" animBg="1"/>
      <p:bldP spid="65550" grpId="0" animBg="1"/>
      <p:bldP spid="65551" grpId="0" animBg="1"/>
      <p:bldP spid="65552" grpId="0" animBg="1"/>
      <p:bldP spid="65553" grpId="0" animBg="1"/>
      <p:bldP spid="65554" grpId="0" animBg="1"/>
      <p:bldP spid="65559" grpId="0"/>
      <p:bldP spid="65560" grpId="0"/>
      <p:bldP spid="65561" grpId="0"/>
      <p:bldP spid="655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2771775" y="3068638"/>
            <a:ext cx="1604963" cy="1604962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2484438" y="0"/>
            <a:ext cx="3265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>
                <a:solidFill>
                  <a:srgbClr val="FF0000"/>
                </a:solidFill>
              </a:rPr>
              <a:t>Factorise  x </a:t>
            </a:r>
            <a:r>
              <a:rPr lang="en-IE" sz="2400" b="1" baseline="30000">
                <a:solidFill>
                  <a:srgbClr val="FF0000"/>
                </a:solidFill>
              </a:rPr>
              <a:t>2 </a:t>
            </a:r>
            <a:r>
              <a:rPr lang="en-IE" sz="2400" b="1">
                <a:solidFill>
                  <a:srgbClr val="FF0000"/>
                </a:solidFill>
              </a:rPr>
              <a:t> -  x - 12</a:t>
            </a:r>
            <a:endParaRPr lang="en-US" sz="2400" b="1" baseline="30000">
              <a:solidFill>
                <a:srgbClr val="FF0000"/>
              </a:solidFill>
            </a:endParaRP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1692275" y="547688"/>
            <a:ext cx="1604963" cy="1604962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508625" y="112395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5940425" y="112395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6300788" y="1123950"/>
            <a:ext cx="230187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 rot="10800000">
            <a:off x="3924300" y="620713"/>
            <a:ext cx="215900" cy="15843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595" name="Rectangle 11"/>
          <p:cNvSpPr>
            <a:spLocks noChangeArrowheads="1"/>
          </p:cNvSpPr>
          <p:nvPr/>
        </p:nvSpPr>
        <p:spPr bwMode="auto">
          <a:xfrm rot="10800000">
            <a:off x="7620000" y="3352800"/>
            <a:ext cx="215900" cy="15843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4356100" y="4652963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599" name="Rectangle 15"/>
          <p:cNvSpPr>
            <a:spLocks noChangeArrowheads="1"/>
          </p:cNvSpPr>
          <p:nvPr/>
        </p:nvSpPr>
        <p:spPr bwMode="auto">
          <a:xfrm>
            <a:off x="4572000" y="4652963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600" name="Rectangle 16"/>
          <p:cNvSpPr>
            <a:spLocks noChangeArrowheads="1"/>
          </p:cNvSpPr>
          <p:nvPr/>
        </p:nvSpPr>
        <p:spPr bwMode="auto">
          <a:xfrm rot="10800000">
            <a:off x="4356100" y="3068638"/>
            <a:ext cx="215900" cy="15843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601" name="Rectangle 17"/>
          <p:cNvSpPr>
            <a:spLocks noChangeArrowheads="1"/>
          </p:cNvSpPr>
          <p:nvPr/>
        </p:nvSpPr>
        <p:spPr bwMode="auto">
          <a:xfrm>
            <a:off x="4787900" y="4652963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67603" name="Group 19"/>
          <p:cNvGrpSpPr>
            <a:grpSpLocks/>
          </p:cNvGrpSpPr>
          <p:nvPr/>
        </p:nvGrpSpPr>
        <p:grpSpPr bwMode="auto">
          <a:xfrm>
            <a:off x="2197100" y="2349500"/>
            <a:ext cx="4154488" cy="476250"/>
            <a:chOff x="1383" y="1661"/>
            <a:chExt cx="2617" cy="300"/>
          </a:xfrm>
        </p:grpSpPr>
        <p:sp>
          <p:nvSpPr>
            <p:cNvPr id="25632" name="Text Box 20"/>
            <p:cNvSpPr txBox="1">
              <a:spLocks noChangeArrowheads="1"/>
            </p:cNvSpPr>
            <p:nvPr/>
          </p:nvSpPr>
          <p:spPr bwMode="auto">
            <a:xfrm>
              <a:off x="1383" y="1661"/>
              <a:ext cx="29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IE" sz="2400" b="1"/>
                <a:t>x</a:t>
              </a:r>
              <a:r>
                <a:rPr lang="en-IE" sz="2400" b="1" baseline="30000"/>
                <a:t>2</a:t>
              </a:r>
              <a:endParaRPr lang="en-US" sz="2400" b="1" baseline="30000"/>
            </a:p>
          </p:txBody>
        </p:sp>
        <p:sp>
          <p:nvSpPr>
            <p:cNvPr id="25633" name="Text Box 21"/>
            <p:cNvSpPr txBox="1">
              <a:spLocks noChangeArrowheads="1"/>
            </p:cNvSpPr>
            <p:nvPr/>
          </p:nvSpPr>
          <p:spPr bwMode="auto">
            <a:xfrm>
              <a:off x="2595" y="1673"/>
              <a:ext cx="3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IE" sz="2400" b="1"/>
                <a:t>- x</a:t>
              </a:r>
              <a:endParaRPr lang="en-US" sz="2400" b="1"/>
            </a:p>
          </p:txBody>
        </p:sp>
        <p:sp>
          <p:nvSpPr>
            <p:cNvPr id="25634" name="Text Box 22"/>
            <p:cNvSpPr txBox="1">
              <a:spLocks noChangeArrowheads="1"/>
            </p:cNvSpPr>
            <p:nvPr/>
          </p:nvSpPr>
          <p:spPr bwMode="auto">
            <a:xfrm>
              <a:off x="3606" y="1661"/>
              <a:ext cx="39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IE" sz="2400" b="1"/>
                <a:t>-12</a:t>
              </a:r>
              <a:endParaRPr lang="en-US" sz="2400" b="1"/>
            </a:p>
          </p:txBody>
        </p:sp>
      </p:grpSp>
      <p:sp>
        <p:nvSpPr>
          <p:cNvPr id="25615" name="Rectangle 27"/>
          <p:cNvSpPr>
            <a:spLocks noGrp="1" noChangeArrowheads="1"/>
          </p:cNvSpPr>
          <p:nvPr>
            <p:ph type="title"/>
          </p:nvPr>
        </p:nvSpPr>
        <p:spPr>
          <a:xfrm>
            <a:off x="7596188" y="6656388"/>
            <a:ext cx="1235075" cy="2016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IE" sz="900" smtClean="0"/>
              <a:t>Factorise x</a:t>
            </a:r>
            <a:r>
              <a:rPr lang="en-IE" sz="900" baseline="30000" smtClean="0"/>
              <a:t>2</a:t>
            </a:r>
            <a:r>
              <a:rPr lang="en-IE" sz="900" smtClean="0"/>
              <a:t>-x-12 </a:t>
            </a:r>
            <a:endParaRPr lang="en-US" sz="900" smtClean="0"/>
          </a:p>
        </p:txBody>
      </p:sp>
      <p:sp>
        <p:nvSpPr>
          <p:cNvPr id="67612" name="Rectangle 28"/>
          <p:cNvSpPr>
            <a:spLocks noChangeArrowheads="1"/>
          </p:cNvSpPr>
          <p:nvPr/>
        </p:nvSpPr>
        <p:spPr bwMode="auto">
          <a:xfrm>
            <a:off x="5661025" y="127635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613" name="Rectangle 29"/>
          <p:cNvSpPr>
            <a:spLocks noChangeArrowheads="1"/>
          </p:cNvSpPr>
          <p:nvPr/>
        </p:nvSpPr>
        <p:spPr bwMode="auto">
          <a:xfrm>
            <a:off x="6092825" y="127635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614" name="Rectangle 30"/>
          <p:cNvSpPr>
            <a:spLocks noChangeArrowheads="1"/>
          </p:cNvSpPr>
          <p:nvPr/>
        </p:nvSpPr>
        <p:spPr bwMode="auto">
          <a:xfrm>
            <a:off x="6453188" y="1276350"/>
            <a:ext cx="230187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615" name="Rectangle 31"/>
          <p:cNvSpPr>
            <a:spLocks noChangeArrowheads="1"/>
          </p:cNvSpPr>
          <p:nvPr/>
        </p:nvSpPr>
        <p:spPr bwMode="auto">
          <a:xfrm>
            <a:off x="5813425" y="142875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616" name="Rectangle 32"/>
          <p:cNvSpPr>
            <a:spLocks noChangeArrowheads="1"/>
          </p:cNvSpPr>
          <p:nvPr/>
        </p:nvSpPr>
        <p:spPr bwMode="auto">
          <a:xfrm>
            <a:off x="6245225" y="142875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617" name="Rectangle 33"/>
          <p:cNvSpPr>
            <a:spLocks noChangeArrowheads="1"/>
          </p:cNvSpPr>
          <p:nvPr/>
        </p:nvSpPr>
        <p:spPr bwMode="auto">
          <a:xfrm>
            <a:off x="6605588" y="1428750"/>
            <a:ext cx="230187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618" name="Rectangle 34"/>
          <p:cNvSpPr>
            <a:spLocks noChangeArrowheads="1"/>
          </p:cNvSpPr>
          <p:nvPr/>
        </p:nvSpPr>
        <p:spPr bwMode="auto">
          <a:xfrm>
            <a:off x="5965825" y="158115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619" name="Rectangle 35"/>
          <p:cNvSpPr>
            <a:spLocks noChangeArrowheads="1"/>
          </p:cNvSpPr>
          <p:nvPr/>
        </p:nvSpPr>
        <p:spPr bwMode="auto">
          <a:xfrm>
            <a:off x="6397625" y="158115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620" name="Rectangle 36"/>
          <p:cNvSpPr>
            <a:spLocks noChangeArrowheads="1"/>
          </p:cNvSpPr>
          <p:nvPr/>
        </p:nvSpPr>
        <p:spPr bwMode="auto">
          <a:xfrm>
            <a:off x="6757988" y="1581150"/>
            <a:ext cx="230187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621" name="Rectangle 37"/>
          <p:cNvSpPr>
            <a:spLocks noChangeArrowheads="1"/>
          </p:cNvSpPr>
          <p:nvPr/>
        </p:nvSpPr>
        <p:spPr bwMode="auto">
          <a:xfrm>
            <a:off x="4356100" y="48768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622" name="Rectangle 38"/>
          <p:cNvSpPr>
            <a:spLocks noChangeArrowheads="1"/>
          </p:cNvSpPr>
          <p:nvPr/>
        </p:nvSpPr>
        <p:spPr bwMode="auto">
          <a:xfrm>
            <a:off x="4572000" y="48768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623" name="Rectangle 39"/>
          <p:cNvSpPr>
            <a:spLocks noChangeArrowheads="1"/>
          </p:cNvSpPr>
          <p:nvPr/>
        </p:nvSpPr>
        <p:spPr bwMode="auto">
          <a:xfrm>
            <a:off x="4787900" y="48768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624" name="Text Box 40"/>
          <p:cNvSpPr txBox="1">
            <a:spLocks noChangeArrowheads="1"/>
          </p:cNvSpPr>
          <p:nvPr/>
        </p:nvSpPr>
        <p:spPr bwMode="auto">
          <a:xfrm>
            <a:off x="533400" y="5257800"/>
            <a:ext cx="7086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IE" sz="2400" b="1">
                <a:latin typeface="Comic Sans MS" pitchFamily="66" charset="0"/>
              </a:rPr>
              <a:t>Clearly there is no way to accommodate the 12 small guys in the bottom right hand corner. What do you do?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67625" name="Rectangle 41"/>
          <p:cNvSpPr>
            <a:spLocks noChangeArrowheads="1"/>
          </p:cNvSpPr>
          <p:nvPr/>
        </p:nvSpPr>
        <p:spPr bwMode="auto">
          <a:xfrm rot="-5400000">
            <a:off x="7697788" y="3275012"/>
            <a:ext cx="230188" cy="1604963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7626" name="Text Box 42"/>
          <p:cNvSpPr txBox="1">
            <a:spLocks noChangeArrowheads="1"/>
          </p:cNvSpPr>
          <p:nvPr/>
        </p:nvSpPr>
        <p:spPr bwMode="auto">
          <a:xfrm>
            <a:off x="4572000" y="4343400"/>
            <a:ext cx="609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IE" sz="6000" b="1"/>
              <a:t>?</a:t>
            </a:r>
            <a:endParaRPr lang="en-US" sz="6000" b="1"/>
          </a:p>
        </p:txBody>
      </p:sp>
      <p:sp>
        <p:nvSpPr>
          <p:cNvPr id="67628" name="Text Box 44"/>
          <p:cNvSpPr txBox="1">
            <a:spLocks noChangeArrowheads="1"/>
          </p:cNvSpPr>
          <p:nvPr/>
        </p:nvSpPr>
        <p:spPr bwMode="auto">
          <a:xfrm>
            <a:off x="990600" y="5486400"/>
            <a:ext cx="7086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IE" sz="2400" b="1">
                <a:latin typeface="Comic Sans MS" pitchFamily="66" charset="0"/>
              </a:rPr>
              <a:t>You add in Zero in the form of +x and –x.</a:t>
            </a:r>
          </a:p>
          <a:p>
            <a:pPr eaLnBrk="1" hangingPunct="1">
              <a:spcBef>
                <a:spcPct val="50000"/>
              </a:spcBef>
            </a:pPr>
            <a:r>
              <a:rPr lang="en-IE" sz="2400" b="1">
                <a:latin typeface="Comic Sans MS" pitchFamily="66" charset="0"/>
              </a:rPr>
              <a:t>And Keep doing it to complete the rectangle.</a:t>
            </a:r>
            <a:endParaRPr lang="en-US" sz="2400" b="1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56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7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7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7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7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7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7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7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7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7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7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7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7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7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7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7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7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7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7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6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7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7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7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7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7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7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7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7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7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7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7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67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67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67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67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4" dur="1000"/>
                                        <p:tgtEl>
                                          <p:spTgt spid="676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0" fill="hold"/>
                                        <p:tgtEl>
                                          <p:spTgt spid="67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0" fill="hold"/>
                                        <p:tgtEl>
                                          <p:spTgt spid="67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7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67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81 -0.03773 L -0.33681 -0.03773 " pathEditMode="relative" rAng="0" ptsTypes="AA">
                                      <p:cBhvr>
                                        <p:cTn id="187" dur="2000" fill="hold"/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48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08 0.08326 C -0.2441 0.0939 -0.23507 0.10454 -0.23108 0.11795 C -0.22708 0.13252 -0.225 0.14987 -0.22309 0.16721 C -0.22101 0.18456 -0.22309 0.19913 -0.225 0.21508 C -0.22708 0.22988 -0.23003 0.24584 -0.23715 0.25902 C -0.24306 0.27244 -0.25312 0.28308 -0.26406 0.29117 C -0.27413 0.29903 -0.28611 0.30435 -0.29809 0.30713 C -0.31007 0.30967 -0.32205 0.30967 -0.33316 0.30713 C -0.34514 0.30435 -0.35608 0.29765 -0.3651 0.28701 C -0.37413 0.27776 -0.38212 0.26573 -0.38611 0.25116 C -0.39115 0.23775 -0.39306 0.21925 -0.39306 0.20444 C -0.3941 0.18988 -0.39306 0.17253 -0.38802 0.15796 C -0.38316 0.14455 -0.37413 0.13391 -0.36215 0.12859 C -0.35 0.12466 -0.33802 0.12998 -0.33003 0.13923 C -0.32309 0.14848 -0.31806 0.16328 -0.31701 0.18039 C -0.31701 0.19774 -0.31806 0.2137 -0.32309 0.22711 C -0.32812 0.24052 -0.32708 0.24307 -0.34705 0.26041 C -0.3651 0.27914 -0.38316 0.27383 -0.3941 0.27498 C -0.40503 0.27498 -0.41406 0.26966 -0.425 0.26434 C -0.43715 0.25787 -0.44705 0.24584 -0.45417 0.2352 C -0.46111 0.22457 -0.46406 0.21115 -0.46806 0.18988 C -0.47101 0.1686 -0.47101 0.15796 -0.47101 0.14177 C -0.47101 0.12581 -0.47101 0.10986 -0.47101 0.0939 " pathEditMode="relative" rAng="0" ptsTypes="fffffffffffffffffffffff">
                                      <p:cBhvr>
                                        <p:cTn id="191" dur="2000" fill="hold"/>
                                        <p:tgtEl>
                                          <p:spTgt spid="676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92" y="113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nimBg="1"/>
      <p:bldP spid="67589" grpId="0"/>
      <p:bldP spid="67590" grpId="0" animBg="1"/>
      <p:bldP spid="67591" grpId="0" animBg="1"/>
      <p:bldP spid="67592" grpId="0" animBg="1"/>
      <p:bldP spid="67593" grpId="0" animBg="1"/>
      <p:bldP spid="67594" grpId="0" animBg="1"/>
      <p:bldP spid="67595" grpId="0" animBg="1"/>
      <p:bldP spid="67595" grpId="1" animBg="1"/>
      <p:bldP spid="67598" grpId="0" animBg="1"/>
      <p:bldP spid="67599" grpId="0" animBg="1"/>
      <p:bldP spid="67600" grpId="0" animBg="1"/>
      <p:bldP spid="67601" grpId="0" animBg="1"/>
      <p:bldP spid="67612" grpId="0" animBg="1"/>
      <p:bldP spid="67613" grpId="0" animBg="1"/>
      <p:bldP spid="67614" grpId="0" animBg="1"/>
      <p:bldP spid="67615" grpId="0" animBg="1"/>
      <p:bldP spid="67616" grpId="0" animBg="1"/>
      <p:bldP spid="67617" grpId="0" animBg="1"/>
      <p:bldP spid="67618" grpId="0" animBg="1"/>
      <p:bldP spid="67619" grpId="0" animBg="1"/>
      <p:bldP spid="67620" grpId="0" animBg="1"/>
      <p:bldP spid="67621" grpId="0" animBg="1"/>
      <p:bldP spid="67622" grpId="0" animBg="1"/>
      <p:bldP spid="67623" grpId="0" animBg="1"/>
      <p:bldP spid="67624" grpId="0"/>
      <p:bldP spid="67624" grpId="1"/>
      <p:bldP spid="67625" grpId="0" animBg="1"/>
      <p:bldP spid="67625" grpId="1" animBg="1"/>
      <p:bldP spid="67626" grpId="0"/>
      <p:bldP spid="676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9"/>
          <p:cNvSpPr>
            <a:spLocks noChangeArrowheads="1"/>
          </p:cNvSpPr>
          <p:nvPr/>
        </p:nvSpPr>
        <p:spPr bwMode="auto">
          <a:xfrm rot="-5400000">
            <a:off x="5030788" y="455612"/>
            <a:ext cx="230188" cy="1604963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27" name="Rectangle 38"/>
          <p:cNvSpPr>
            <a:spLocks noChangeArrowheads="1"/>
          </p:cNvSpPr>
          <p:nvPr/>
        </p:nvSpPr>
        <p:spPr bwMode="auto">
          <a:xfrm rot="10800000">
            <a:off x="5486400" y="609600"/>
            <a:ext cx="215900" cy="15843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2484438" y="0"/>
            <a:ext cx="3265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>
                <a:solidFill>
                  <a:srgbClr val="FF0000"/>
                </a:solidFill>
              </a:rPr>
              <a:t>Factorise  x </a:t>
            </a:r>
            <a:r>
              <a:rPr lang="en-IE" sz="2400" b="1" baseline="30000">
                <a:solidFill>
                  <a:srgbClr val="FF0000"/>
                </a:solidFill>
              </a:rPr>
              <a:t>2 </a:t>
            </a:r>
            <a:r>
              <a:rPr lang="en-IE" sz="2400" b="1">
                <a:solidFill>
                  <a:srgbClr val="FF0000"/>
                </a:solidFill>
              </a:rPr>
              <a:t> -  x - 12</a:t>
            </a:r>
            <a:endParaRPr lang="en-US" sz="2400" b="1" baseline="30000">
              <a:solidFill>
                <a:srgbClr val="FF0000"/>
              </a:solidFill>
            </a:endParaRP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1692275" y="547688"/>
            <a:ext cx="1604963" cy="1604962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6883400" y="9144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7315200" y="9144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32" name="Rectangle 7"/>
          <p:cNvSpPr>
            <a:spLocks noChangeArrowheads="1"/>
          </p:cNvSpPr>
          <p:nvPr/>
        </p:nvSpPr>
        <p:spPr bwMode="auto">
          <a:xfrm>
            <a:off x="7675563" y="914400"/>
            <a:ext cx="230187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 rot="10800000">
            <a:off x="3924300" y="620713"/>
            <a:ext cx="215900" cy="15843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34" name="Rectangle 9"/>
          <p:cNvSpPr>
            <a:spLocks noChangeArrowheads="1"/>
          </p:cNvSpPr>
          <p:nvPr/>
        </p:nvSpPr>
        <p:spPr bwMode="auto">
          <a:xfrm rot="10800000">
            <a:off x="4724400" y="609600"/>
            <a:ext cx="215900" cy="15843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35" name="Rectangle 18"/>
          <p:cNvSpPr>
            <a:spLocks noGrp="1" noChangeArrowheads="1"/>
          </p:cNvSpPr>
          <p:nvPr>
            <p:ph type="title"/>
          </p:nvPr>
        </p:nvSpPr>
        <p:spPr>
          <a:xfrm>
            <a:off x="7596188" y="6656388"/>
            <a:ext cx="1235075" cy="2016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IE" sz="900" smtClean="0"/>
              <a:t>Factorise x</a:t>
            </a:r>
            <a:r>
              <a:rPr lang="en-IE" sz="900" baseline="30000" smtClean="0"/>
              <a:t>2</a:t>
            </a:r>
            <a:r>
              <a:rPr lang="en-IE" sz="900" smtClean="0"/>
              <a:t>-x-12 </a:t>
            </a:r>
            <a:endParaRPr lang="en-US" sz="900" smtClean="0"/>
          </a:p>
        </p:txBody>
      </p:sp>
      <p:sp>
        <p:nvSpPr>
          <p:cNvPr id="26636" name="Rectangle 19"/>
          <p:cNvSpPr>
            <a:spLocks noChangeArrowheads="1"/>
          </p:cNvSpPr>
          <p:nvPr/>
        </p:nvSpPr>
        <p:spPr bwMode="auto">
          <a:xfrm>
            <a:off x="7035800" y="10668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37" name="Rectangle 20"/>
          <p:cNvSpPr>
            <a:spLocks noChangeArrowheads="1"/>
          </p:cNvSpPr>
          <p:nvPr/>
        </p:nvSpPr>
        <p:spPr bwMode="auto">
          <a:xfrm>
            <a:off x="7467600" y="10668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38" name="Rectangle 21"/>
          <p:cNvSpPr>
            <a:spLocks noChangeArrowheads="1"/>
          </p:cNvSpPr>
          <p:nvPr/>
        </p:nvSpPr>
        <p:spPr bwMode="auto">
          <a:xfrm>
            <a:off x="7827963" y="1066800"/>
            <a:ext cx="230187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39" name="Rectangle 22"/>
          <p:cNvSpPr>
            <a:spLocks noChangeArrowheads="1"/>
          </p:cNvSpPr>
          <p:nvPr/>
        </p:nvSpPr>
        <p:spPr bwMode="auto">
          <a:xfrm>
            <a:off x="7188200" y="12192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40" name="Rectangle 23"/>
          <p:cNvSpPr>
            <a:spLocks noChangeArrowheads="1"/>
          </p:cNvSpPr>
          <p:nvPr/>
        </p:nvSpPr>
        <p:spPr bwMode="auto">
          <a:xfrm>
            <a:off x="7620000" y="12192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41" name="Rectangle 24"/>
          <p:cNvSpPr>
            <a:spLocks noChangeArrowheads="1"/>
          </p:cNvSpPr>
          <p:nvPr/>
        </p:nvSpPr>
        <p:spPr bwMode="auto">
          <a:xfrm>
            <a:off x="7980363" y="1219200"/>
            <a:ext cx="230187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42" name="Rectangle 25"/>
          <p:cNvSpPr>
            <a:spLocks noChangeArrowheads="1"/>
          </p:cNvSpPr>
          <p:nvPr/>
        </p:nvSpPr>
        <p:spPr bwMode="auto">
          <a:xfrm>
            <a:off x="7340600" y="13716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43" name="Rectangle 26"/>
          <p:cNvSpPr>
            <a:spLocks noChangeArrowheads="1"/>
          </p:cNvSpPr>
          <p:nvPr/>
        </p:nvSpPr>
        <p:spPr bwMode="auto">
          <a:xfrm>
            <a:off x="7772400" y="13716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44" name="Rectangle 27"/>
          <p:cNvSpPr>
            <a:spLocks noChangeArrowheads="1"/>
          </p:cNvSpPr>
          <p:nvPr/>
        </p:nvSpPr>
        <p:spPr bwMode="auto">
          <a:xfrm>
            <a:off x="8132763" y="1371600"/>
            <a:ext cx="230187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45" name="Rectangle 32"/>
          <p:cNvSpPr>
            <a:spLocks noChangeArrowheads="1"/>
          </p:cNvSpPr>
          <p:nvPr/>
        </p:nvSpPr>
        <p:spPr bwMode="auto">
          <a:xfrm rot="-5400000">
            <a:off x="5030788" y="-153988"/>
            <a:ext cx="230188" cy="1604963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67" name="Text Box 35"/>
          <p:cNvSpPr txBox="1">
            <a:spLocks noChangeArrowheads="1"/>
          </p:cNvSpPr>
          <p:nvPr/>
        </p:nvSpPr>
        <p:spPr bwMode="auto">
          <a:xfrm>
            <a:off x="1905000" y="5562600"/>
            <a:ext cx="2640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/>
              <a:t>The factors are ?</a:t>
            </a:r>
            <a:endParaRPr lang="en-US" sz="2400" b="1"/>
          </a:p>
        </p:txBody>
      </p:sp>
      <p:sp>
        <p:nvSpPr>
          <p:cNvPr id="69668" name="Text Box 36"/>
          <p:cNvSpPr txBox="1">
            <a:spLocks noChangeArrowheads="1"/>
          </p:cNvSpPr>
          <p:nvPr/>
        </p:nvSpPr>
        <p:spPr bwMode="auto">
          <a:xfrm>
            <a:off x="4572000" y="55626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/>
              <a:t>( x +  3 )( x - 4 )</a:t>
            </a:r>
            <a:endParaRPr lang="en-US" sz="2400" b="1"/>
          </a:p>
        </p:txBody>
      </p:sp>
      <p:sp>
        <p:nvSpPr>
          <p:cNvPr id="26648" name="Rectangle 40"/>
          <p:cNvSpPr>
            <a:spLocks noChangeArrowheads="1"/>
          </p:cNvSpPr>
          <p:nvPr/>
        </p:nvSpPr>
        <p:spPr bwMode="auto">
          <a:xfrm rot="-5400000">
            <a:off x="5030788" y="1065212"/>
            <a:ext cx="230188" cy="1604963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649" name="Rectangle 37"/>
          <p:cNvSpPr>
            <a:spLocks noChangeArrowheads="1"/>
          </p:cNvSpPr>
          <p:nvPr/>
        </p:nvSpPr>
        <p:spPr bwMode="auto">
          <a:xfrm rot="10800000">
            <a:off x="5105400" y="609600"/>
            <a:ext cx="215900" cy="158432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73" name="Rectangle 41"/>
          <p:cNvSpPr>
            <a:spLocks noChangeArrowheads="1"/>
          </p:cNvSpPr>
          <p:nvPr/>
        </p:nvSpPr>
        <p:spPr bwMode="auto">
          <a:xfrm rot="-5400000">
            <a:off x="4116388" y="4418012"/>
            <a:ext cx="230188" cy="1604963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74" name="Rectangle 42"/>
          <p:cNvSpPr>
            <a:spLocks noChangeArrowheads="1"/>
          </p:cNvSpPr>
          <p:nvPr/>
        </p:nvSpPr>
        <p:spPr bwMode="auto">
          <a:xfrm rot="10800000">
            <a:off x="5715000" y="3048000"/>
            <a:ext cx="228600" cy="1600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75" name="Rectangle 43"/>
          <p:cNvSpPr>
            <a:spLocks noChangeArrowheads="1"/>
          </p:cNvSpPr>
          <p:nvPr/>
        </p:nvSpPr>
        <p:spPr bwMode="auto">
          <a:xfrm>
            <a:off x="3429000" y="3048000"/>
            <a:ext cx="1604963" cy="1604963"/>
          </a:xfrm>
          <a:prstGeom prst="rect">
            <a:avLst/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76" name="Rectangle 44"/>
          <p:cNvSpPr>
            <a:spLocks noChangeArrowheads="1"/>
          </p:cNvSpPr>
          <p:nvPr/>
        </p:nvSpPr>
        <p:spPr bwMode="auto">
          <a:xfrm>
            <a:off x="5029200" y="46482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77" name="Rectangle 45"/>
          <p:cNvSpPr>
            <a:spLocks noChangeArrowheads="1"/>
          </p:cNvSpPr>
          <p:nvPr/>
        </p:nvSpPr>
        <p:spPr bwMode="auto">
          <a:xfrm>
            <a:off x="5715000" y="48768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78" name="Rectangle 46"/>
          <p:cNvSpPr>
            <a:spLocks noChangeArrowheads="1"/>
          </p:cNvSpPr>
          <p:nvPr/>
        </p:nvSpPr>
        <p:spPr bwMode="auto">
          <a:xfrm>
            <a:off x="5715000" y="51054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79" name="Rectangle 47"/>
          <p:cNvSpPr>
            <a:spLocks noChangeArrowheads="1"/>
          </p:cNvSpPr>
          <p:nvPr/>
        </p:nvSpPr>
        <p:spPr bwMode="auto">
          <a:xfrm rot="10800000">
            <a:off x="5029200" y="3048000"/>
            <a:ext cx="228600" cy="1600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80" name="Rectangle 48"/>
          <p:cNvSpPr>
            <a:spLocks noChangeArrowheads="1"/>
          </p:cNvSpPr>
          <p:nvPr/>
        </p:nvSpPr>
        <p:spPr bwMode="auto">
          <a:xfrm rot="10800000">
            <a:off x="5257800" y="3048000"/>
            <a:ext cx="228600" cy="1600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85" name="Rectangle 53"/>
          <p:cNvSpPr>
            <a:spLocks noChangeArrowheads="1"/>
          </p:cNvSpPr>
          <p:nvPr/>
        </p:nvSpPr>
        <p:spPr bwMode="auto">
          <a:xfrm>
            <a:off x="5486400" y="48768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86" name="Rectangle 54"/>
          <p:cNvSpPr>
            <a:spLocks noChangeArrowheads="1"/>
          </p:cNvSpPr>
          <p:nvPr/>
        </p:nvSpPr>
        <p:spPr bwMode="auto">
          <a:xfrm>
            <a:off x="5257800" y="51054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87" name="Rectangle 55"/>
          <p:cNvSpPr>
            <a:spLocks noChangeArrowheads="1"/>
          </p:cNvSpPr>
          <p:nvPr/>
        </p:nvSpPr>
        <p:spPr bwMode="auto">
          <a:xfrm>
            <a:off x="5486400" y="51054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88" name="Rectangle 56"/>
          <p:cNvSpPr>
            <a:spLocks noChangeArrowheads="1"/>
          </p:cNvSpPr>
          <p:nvPr/>
        </p:nvSpPr>
        <p:spPr bwMode="auto">
          <a:xfrm>
            <a:off x="5029200" y="48768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89" name="Rectangle 57"/>
          <p:cNvSpPr>
            <a:spLocks noChangeArrowheads="1"/>
          </p:cNvSpPr>
          <p:nvPr/>
        </p:nvSpPr>
        <p:spPr bwMode="auto">
          <a:xfrm>
            <a:off x="5257800" y="48768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90" name="Rectangle 58"/>
          <p:cNvSpPr>
            <a:spLocks noChangeArrowheads="1"/>
          </p:cNvSpPr>
          <p:nvPr/>
        </p:nvSpPr>
        <p:spPr bwMode="auto">
          <a:xfrm>
            <a:off x="5029200" y="51054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91" name="Rectangle 59"/>
          <p:cNvSpPr>
            <a:spLocks noChangeArrowheads="1"/>
          </p:cNvSpPr>
          <p:nvPr/>
        </p:nvSpPr>
        <p:spPr bwMode="auto">
          <a:xfrm>
            <a:off x="5257800" y="46482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92" name="Rectangle 60"/>
          <p:cNvSpPr>
            <a:spLocks noChangeArrowheads="1"/>
          </p:cNvSpPr>
          <p:nvPr/>
        </p:nvSpPr>
        <p:spPr bwMode="auto">
          <a:xfrm>
            <a:off x="5486400" y="46482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93" name="Rectangle 61"/>
          <p:cNvSpPr>
            <a:spLocks noChangeArrowheads="1"/>
          </p:cNvSpPr>
          <p:nvPr/>
        </p:nvSpPr>
        <p:spPr bwMode="auto">
          <a:xfrm>
            <a:off x="5715000" y="4648200"/>
            <a:ext cx="230188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94" name="Rectangle 62"/>
          <p:cNvSpPr>
            <a:spLocks noChangeArrowheads="1"/>
          </p:cNvSpPr>
          <p:nvPr/>
        </p:nvSpPr>
        <p:spPr bwMode="auto">
          <a:xfrm rot="-5400000">
            <a:off x="4116388" y="3960812"/>
            <a:ext cx="230188" cy="1604963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95" name="Rectangle 63"/>
          <p:cNvSpPr>
            <a:spLocks noChangeArrowheads="1"/>
          </p:cNvSpPr>
          <p:nvPr/>
        </p:nvSpPr>
        <p:spPr bwMode="auto">
          <a:xfrm rot="-5400000">
            <a:off x="4116388" y="4189412"/>
            <a:ext cx="230188" cy="1604963"/>
          </a:xfrm>
          <a:prstGeom prst="rect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96" name="Rectangle 64"/>
          <p:cNvSpPr>
            <a:spLocks noChangeArrowheads="1"/>
          </p:cNvSpPr>
          <p:nvPr/>
        </p:nvSpPr>
        <p:spPr bwMode="auto">
          <a:xfrm rot="10800000">
            <a:off x="5486400" y="3048000"/>
            <a:ext cx="228600" cy="1600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9697" name="Text Box 65"/>
          <p:cNvSpPr txBox="1">
            <a:spLocks noChangeArrowheads="1"/>
          </p:cNvSpPr>
          <p:nvPr/>
        </p:nvSpPr>
        <p:spPr bwMode="auto">
          <a:xfrm>
            <a:off x="4343400" y="25146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/>
              <a:t>x - 4</a:t>
            </a:r>
            <a:endParaRPr lang="en-US" sz="2400" b="1"/>
          </a:p>
        </p:txBody>
      </p:sp>
      <p:sp>
        <p:nvSpPr>
          <p:cNvPr id="69698" name="Text Box 66"/>
          <p:cNvSpPr txBox="1">
            <a:spLocks noChangeArrowheads="1"/>
          </p:cNvSpPr>
          <p:nvPr/>
        </p:nvSpPr>
        <p:spPr bwMode="auto">
          <a:xfrm rot="5400000">
            <a:off x="2514600" y="3962400"/>
            <a:ext cx="86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IE" sz="2400" b="1"/>
              <a:t>x + 3</a:t>
            </a:r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36271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9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9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96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9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9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9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96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9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9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96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9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9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9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96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9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9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9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96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9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9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9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9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9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9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9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9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9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9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9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9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9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9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9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9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9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9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9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9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9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9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9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9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9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9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9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9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9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9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9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9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9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9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96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9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/>
      <p:bldP spid="69667" grpId="0"/>
      <p:bldP spid="69668" grpId="0"/>
      <p:bldP spid="69673" grpId="0" animBg="1"/>
      <p:bldP spid="69674" grpId="0" animBg="1"/>
      <p:bldP spid="69675" grpId="0" animBg="1"/>
      <p:bldP spid="69676" grpId="0" animBg="1"/>
      <p:bldP spid="69677" grpId="0" animBg="1"/>
      <p:bldP spid="69678" grpId="0" animBg="1"/>
      <p:bldP spid="69679" grpId="0" animBg="1"/>
      <p:bldP spid="69680" grpId="0" animBg="1"/>
      <p:bldP spid="69685" grpId="0" animBg="1"/>
      <p:bldP spid="69686" grpId="0" animBg="1"/>
      <p:bldP spid="69687" grpId="0" animBg="1"/>
      <p:bldP spid="69688" grpId="0" animBg="1"/>
      <p:bldP spid="69689" grpId="0" animBg="1"/>
      <p:bldP spid="69690" grpId="0" animBg="1"/>
      <p:bldP spid="69691" grpId="0" animBg="1"/>
      <p:bldP spid="69692" grpId="0" animBg="1"/>
      <p:bldP spid="69693" grpId="0" animBg="1"/>
      <p:bldP spid="69694" grpId="0" animBg="1"/>
      <p:bldP spid="69695" grpId="0" animBg="1"/>
      <p:bldP spid="69696" grpId="0" animBg="1"/>
      <p:bldP spid="69697" grpId="0"/>
      <p:bldP spid="696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612" name="Picture 4" descr="C:\Users\ayhanca\Desktop\TILES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914400"/>
            <a:ext cx="64008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248125"/>
              </p:ext>
            </p:extLst>
          </p:nvPr>
        </p:nvGraphicFramePr>
        <p:xfrm>
          <a:off x="914400" y="4267200"/>
          <a:ext cx="64008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1828800" imgH="228600" progId="Equation.DSMT4">
                  <p:embed/>
                </p:oleObj>
              </mc:Choice>
              <mc:Fallback>
                <p:oleObj name="Equation" r:id="rId4" imgW="18288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4267200"/>
                        <a:ext cx="6400800" cy="80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843137"/>
              </p:ext>
            </p:extLst>
          </p:nvPr>
        </p:nvGraphicFramePr>
        <p:xfrm>
          <a:off x="1905000" y="435453"/>
          <a:ext cx="4889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139680" imgH="126720" progId="Equation.DSMT4">
                  <p:embed/>
                </p:oleObj>
              </mc:Choice>
              <mc:Fallback>
                <p:oleObj name="Equation" r:id="rId6" imgW="13968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35453"/>
                        <a:ext cx="4889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83203"/>
              </p:ext>
            </p:extLst>
          </p:nvPr>
        </p:nvGraphicFramePr>
        <p:xfrm>
          <a:off x="3581400" y="469900"/>
          <a:ext cx="4889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139680" imgH="126720" progId="Equation.DSMT4">
                  <p:embed/>
                </p:oleObj>
              </mc:Choice>
              <mc:Fallback>
                <p:oleObj name="Equation" r:id="rId8" imgW="13968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69900"/>
                        <a:ext cx="4889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788045"/>
              </p:ext>
            </p:extLst>
          </p:nvPr>
        </p:nvGraphicFramePr>
        <p:xfrm>
          <a:off x="5334000" y="466768"/>
          <a:ext cx="4889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139680" imgH="126720" progId="Equation.DSMT4">
                  <p:embed/>
                </p:oleObj>
              </mc:Choice>
              <mc:Fallback>
                <p:oleObj name="Equation" r:id="rId10" imgW="13968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66768"/>
                        <a:ext cx="4889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437924"/>
              </p:ext>
            </p:extLst>
          </p:nvPr>
        </p:nvGraphicFramePr>
        <p:xfrm>
          <a:off x="874713" y="1371600"/>
          <a:ext cx="4889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1" imgW="139680" imgH="126720" progId="Equation.DSMT4">
                  <p:embed/>
                </p:oleObj>
              </mc:Choice>
              <mc:Fallback>
                <p:oleObj name="Equation" r:id="rId11" imgW="13968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1371600"/>
                        <a:ext cx="4889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931630"/>
              </p:ext>
            </p:extLst>
          </p:nvPr>
        </p:nvGraphicFramePr>
        <p:xfrm>
          <a:off x="971550" y="2695575"/>
          <a:ext cx="250031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2" imgW="88560" imgH="152280" progId="Equation.DSMT4">
                  <p:embed/>
                </p:oleObj>
              </mc:Choice>
              <mc:Fallback>
                <p:oleObj name="Equation" r:id="rId12" imgW="8856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695575"/>
                        <a:ext cx="250031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6821389"/>
              </p:ext>
            </p:extLst>
          </p:nvPr>
        </p:nvGraphicFramePr>
        <p:xfrm>
          <a:off x="990600" y="3429000"/>
          <a:ext cx="2492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4" imgW="88560" imgH="152280" progId="Equation.DSMT4">
                  <p:embed/>
                </p:oleObj>
              </mc:Choice>
              <mc:Fallback>
                <p:oleObj name="Equation" r:id="rId14" imgW="8856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429000"/>
                        <a:ext cx="24923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975203"/>
              </p:ext>
            </p:extLst>
          </p:nvPr>
        </p:nvGraphicFramePr>
        <p:xfrm>
          <a:off x="6781800" y="485775"/>
          <a:ext cx="2492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6" imgW="88560" imgH="152280" progId="Equation.DSMT4">
                  <p:embed/>
                </p:oleObj>
              </mc:Choice>
              <mc:Fallback>
                <p:oleObj name="Equation" r:id="rId16" imgW="8856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85775"/>
                        <a:ext cx="24923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609490"/>
              </p:ext>
            </p:extLst>
          </p:nvPr>
        </p:nvGraphicFramePr>
        <p:xfrm>
          <a:off x="7391400" y="485775"/>
          <a:ext cx="2492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17" imgW="88560" imgH="152280" progId="Equation.DSMT4">
                  <p:embed/>
                </p:oleObj>
              </mc:Choice>
              <mc:Fallback>
                <p:oleObj name="Equation" r:id="rId17" imgW="8856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85775"/>
                        <a:ext cx="24923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120407"/>
              </p:ext>
            </p:extLst>
          </p:nvPr>
        </p:nvGraphicFramePr>
        <p:xfrm>
          <a:off x="1892300" y="1371600"/>
          <a:ext cx="5461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18" imgW="190440" imgH="190440" progId="Equation.DSMT4">
                  <p:embed/>
                </p:oleObj>
              </mc:Choice>
              <mc:Fallback>
                <p:oleObj name="Equation" r:id="rId18" imgW="1904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300" y="1371600"/>
                        <a:ext cx="5461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665966"/>
              </p:ext>
            </p:extLst>
          </p:nvPr>
        </p:nvGraphicFramePr>
        <p:xfrm>
          <a:off x="3505200" y="1371600"/>
          <a:ext cx="60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0" imgW="190440" imgH="190440" progId="Equation.DSMT4">
                  <p:embed/>
                </p:oleObj>
              </mc:Choice>
              <mc:Fallback>
                <p:oleObj name="Equation" r:id="rId20" imgW="1904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371600"/>
                        <a:ext cx="609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7395581"/>
              </p:ext>
            </p:extLst>
          </p:nvPr>
        </p:nvGraphicFramePr>
        <p:xfrm>
          <a:off x="5334000" y="1390650"/>
          <a:ext cx="5905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2" imgW="190440" imgH="190440" progId="Equation.DSMT4">
                  <p:embed/>
                </p:oleObj>
              </mc:Choice>
              <mc:Fallback>
                <p:oleObj name="Equation" r:id="rId22" imgW="1904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390650"/>
                        <a:ext cx="5905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523842"/>
              </p:ext>
            </p:extLst>
          </p:nvPr>
        </p:nvGraphicFramePr>
        <p:xfrm>
          <a:off x="1981200" y="2743200"/>
          <a:ext cx="304800" cy="277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23" imgW="139518" imgH="126835" progId="Equation.DSMT4">
                  <p:embed/>
                </p:oleObj>
              </mc:Choice>
              <mc:Fallback>
                <p:oleObj name="Equation" r:id="rId23" imgW="139518" imgH="12683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743200"/>
                        <a:ext cx="304800" cy="2770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6886832"/>
              </p:ext>
            </p:extLst>
          </p:nvPr>
        </p:nvGraphicFramePr>
        <p:xfrm>
          <a:off x="3733800" y="2743200"/>
          <a:ext cx="30480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24" imgW="139518" imgH="126835" progId="Equation.DSMT4">
                  <p:embed/>
                </p:oleObj>
              </mc:Choice>
              <mc:Fallback>
                <p:oleObj name="Equation" r:id="rId24" imgW="139518" imgH="12683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743200"/>
                        <a:ext cx="30480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686708"/>
              </p:ext>
            </p:extLst>
          </p:nvPr>
        </p:nvGraphicFramePr>
        <p:xfrm>
          <a:off x="1981200" y="3455987"/>
          <a:ext cx="30480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25" imgW="139518" imgH="126835" progId="Equation.DSMT4">
                  <p:embed/>
                </p:oleObj>
              </mc:Choice>
              <mc:Fallback>
                <p:oleObj name="Equation" r:id="rId25" imgW="139518" imgH="12683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455987"/>
                        <a:ext cx="30480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554086"/>
              </p:ext>
            </p:extLst>
          </p:nvPr>
        </p:nvGraphicFramePr>
        <p:xfrm>
          <a:off x="3733800" y="3429000"/>
          <a:ext cx="30480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26" imgW="139518" imgH="126835" progId="Equation.DSMT4">
                  <p:embed/>
                </p:oleObj>
              </mc:Choice>
              <mc:Fallback>
                <p:oleObj name="Equation" r:id="rId26" imgW="139518" imgH="12683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429000"/>
                        <a:ext cx="30480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017208"/>
              </p:ext>
            </p:extLst>
          </p:nvPr>
        </p:nvGraphicFramePr>
        <p:xfrm>
          <a:off x="5486400" y="2770340"/>
          <a:ext cx="30480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27" imgW="139518" imgH="126835" progId="Equation.DSMT4">
                  <p:embed/>
                </p:oleObj>
              </mc:Choice>
              <mc:Fallback>
                <p:oleObj name="Equation" r:id="rId27" imgW="139518" imgH="12683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770340"/>
                        <a:ext cx="30480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719396"/>
              </p:ext>
            </p:extLst>
          </p:nvPr>
        </p:nvGraphicFramePr>
        <p:xfrm>
          <a:off x="5486400" y="3429000"/>
          <a:ext cx="30480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28" imgW="139518" imgH="126835" progId="Equation.DSMT4">
                  <p:embed/>
                </p:oleObj>
              </mc:Choice>
              <mc:Fallback>
                <p:oleObj name="Equation" r:id="rId28" imgW="139518" imgH="12683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429000"/>
                        <a:ext cx="30480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732759"/>
              </p:ext>
            </p:extLst>
          </p:nvPr>
        </p:nvGraphicFramePr>
        <p:xfrm>
          <a:off x="6781800" y="2712929"/>
          <a:ext cx="228600" cy="393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29" imgW="88746" imgH="152136" progId="Equation.DSMT4">
                  <p:embed/>
                </p:oleObj>
              </mc:Choice>
              <mc:Fallback>
                <p:oleObj name="Equation" r:id="rId29" imgW="88746" imgH="1521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712929"/>
                        <a:ext cx="228600" cy="393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355100"/>
              </p:ext>
            </p:extLst>
          </p:nvPr>
        </p:nvGraphicFramePr>
        <p:xfrm>
          <a:off x="7391400" y="2730500"/>
          <a:ext cx="228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0" imgW="88746" imgH="152136" progId="Equation.DSMT4">
                  <p:embed/>
                </p:oleObj>
              </mc:Choice>
              <mc:Fallback>
                <p:oleObj name="Equation" r:id="rId30" imgW="88746" imgH="1521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730500"/>
                        <a:ext cx="228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690418"/>
              </p:ext>
            </p:extLst>
          </p:nvPr>
        </p:nvGraphicFramePr>
        <p:xfrm>
          <a:off x="6781800" y="3352800"/>
          <a:ext cx="228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31" imgW="88746" imgH="152136" progId="Equation.DSMT4">
                  <p:embed/>
                </p:oleObj>
              </mc:Choice>
              <mc:Fallback>
                <p:oleObj name="Equation" r:id="rId31" imgW="88746" imgH="1521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352800"/>
                        <a:ext cx="228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568833"/>
              </p:ext>
            </p:extLst>
          </p:nvPr>
        </p:nvGraphicFramePr>
        <p:xfrm>
          <a:off x="7467600" y="3352800"/>
          <a:ext cx="228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32" imgW="88746" imgH="152136" progId="Equation.DSMT4">
                  <p:embed/>
                </p:oleObj>
              </mc:Choice>
              <mc:Fallback>
                <p:oleObj name="Equation" r:id="rId32" imgW="88746" imgH="1521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352800"/>
                        <a:ext cx="228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221889"/>
              </p:ext>
            </p:extLst>
          </p:nvPr>
        </p:nvGraphicFramePr>
        <p:xfrm>
          <a:off x="6705600" y="1550987"/>
          <a:ext cx="30480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33" imgW="139518" imgH="126835" progId="Equation.DSMT4">
                  <p:embed/>
                </p:oleObj>
              </mc:Choice>
              <mc:Fallback>
                <p:oleObj name="Equation" r:id="rId33" imgW="139518" imgH="12683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550987"/>
                        <a:ext cx="30480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590769"/>
              </p:ext>
            </p:extLst>
          </p:nvPr>
        </p:nvGraphicFramePr>
        <p:xfrm>
          <a:off x="7391400" y="1524000"/>
          <a:ext cx="30480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34" imgW="139518" imgH="126835" progId="Equation.DSMT4">
                  <p:embed/>
                </p:oleObj>
              </mc:Choice>
              <mc:Fallback>
                <p:oleObj name="Equation" r:id="rId34" imgW="139518" imgH="12683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524000"/>
                        <a:ext cx="30480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" name="Picture 2" descr="C:\Users\ayhanca\Desktop\learner-sitting-on-books-prev1249212847EB2ZB3.jpg"/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0" y="4953000"/>
            <a:ext cx="1447800" cy="170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52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Zero Pairs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put together, zero pairs cancel each other out to model zero.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2057400" y="44196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2590800" y="44196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2057400" y="5029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2590800" y="50292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5943600" y="4419600"/>
            <a:ext cx="2133600" cy="3810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5943600" y="5029200"/>
            <a:ext cx="21336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3657600" y="4419600"/>
            <a:ext cx="2133600" cy="3810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3657600" y="5029200"/>
            <a:ext cx="21336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183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1" dur="2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20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5" dur="2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  <p:bldP spid="55300" grpId="0" animBg="1"/>
      <p:bldP spid="55300" grpId="1" animBg="1"/>
      <p:bldP spid="55300" grpId="2" animBg="1"/>
      <p:bldP spid="55301" grpId="0" animBg="1"/>
      <p:bldP spid="55301" grpId="1" animBg="1"/>
      <p:bldP spid="55301" grpId="2" animBg="1"/>
      <p:bldP spid="55302" grpId="0" animBg="1"/>
      <p:bldP spid="55302" grpId="1" animBg="1"/>
      <p:bldP spid="55302" grpId="2" animBg="1"/>
      <p:bldP spid="55303" grpId="0" animBg="1"/>
      <p:bldP spid="55303" grpId="1" animBg="1"/>
      <p:bldP spid="55303" grpId="2" animBg="1"/>
      <p:bldP spid="55304" grpId="0" animBg="1"/>
      <p:bldP spid="55304" grpId="1" animBg="1"/>
      <p:bldP spid="55304" grpId="2" animBg="1"/>
      <p:bldP spid="55305" grpId="0" animBg="1"/>
      <p:bldP spid="55305" grpId="1" animBg="1"/>
      <p:bldP spid="55305" grpId="2" animBg="1"/>
      <p:bldP spid="55306" grpId="0" animBg="1"/>
      <p:bldP spid="55306" grpId="1" animBg="1"/>
      <p:bldP spid="55306" grpId="2" animBg="1"/>
      <p:bldP spid="55307" grpId="0" animBg="1"/>
      <p:bldP spid="55307" grpId="1" animBg="1"/>
      <p:bldP spid="55307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800" b="1" smtClean="0">
                <a:solidFill>
                  <a:srgbClr val="FF3300"/>
                </a:solidFill>
              </a:rPr>
              <a:t>Section 6.</a:t>
            </a:r>
            <a:r>
              <a:rPr lang="en-GB" sz="2800" smtClean="0">
                <a:solidFill>
                  <a:schemeClr val="tx1"/>
                </a:solidFill>
              </a:rPr>
              <a:t> Doing linear equations</a:t>
            </a:r>
            <a:br>
              <a:rPr lang="en-GB" sz="2800" smtClean="0">
                <a:solidFill>
                  <a:schemeClr val="tx1"/>
                </a:solidFill>
              </a:rPr>
            </a:br>
            <a:endParaRPr lang="en-GB" sz="2800" smtClean="0">
              <a:solidFill>
                <a:schemeClr val="tx1"/>
              </a:solidFill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4191000" y="167640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2400" b="1" i="1">
                <a:cs typeface="Times New Roman" pitchFamily="18" charset="0"/>
              </a:rPr>
              <a:t>=</a:t>
            </a:r>
            <a:endParaRPr lang="en-US" sz="2400" b="1" i="1">
              <a:cs typeface="Times New Roman" pitchFamily="18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371600" y="7620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Times New Roman" pitchFamily="18" charset="0"/>
                <a:cs typeface="Times New Roman" pitchFamily="18" charset="0"/>
              </a:rPr>
              <a:t>Solve   4x – 3 = 9 + x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533400" y="14478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990600" y="14478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1447800" y="14478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1905000" y="14478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2743200" y="14478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3200400" y="14478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3657600" y="14478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6248400" y="15240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5105400" y="14478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4648200" y="14478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5562600" y="14478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4648200" y="1905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5105400" y="1905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5562600" y="1905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>
            <a:off x="4648200" y="2362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5105400" y="2362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29" name="Rectangle 21"/>
          <p:cNvSpPr>
            <a:spLocks noChangeArrowheads="1"/>
          </p:cNvSpPr>
          <p:nvPr/>
        </p:nvSpPr>
        <p:spPr bwMode="auto">
          <a:xfrm>
            <a:off x="5562600" y="2362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1371600" y="4343400"/>
            <a:ext cx="556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  <a:cs typeface="Times New Roman" pitchFamily="18" charset="0"/>
              </a:rPr>
              <a:t>You can take away</a:t>
            </a:r>
            <a:r>
              <a:rPr lang="en-GB">
                <a:cs typeface="Times New Roman" pitchFamily="18" charset="0"/>
              </a:rPr>
              <a:t> the same thing from both sides</a:t>
            </a:r>
          </a:p>
        </p:txBody>
      </p:sp>
      <p:sp>
        <p:nvSpPr>
          <p:cNvPr id="43031" name="Line 23"/>
          <p:cNvSpPr>
            <a:spLocks noChangeShapeType="1"/>
          </p:cNvSpPr>
          <p:nvPr/>
        </p:nvSpPr>
        <p:spPr bwMode="auto">
          <a:xfrm flipH="1" flipV="1">
            <a:off x="2209800" y="2667000"/>
            <a:ext cx="16764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 flipV="1">
            <a:off x="3886200" y="2743200"/>
            <a:ext cx="2438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37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utoUpdateAnimBg="0"/>
      <p:bldP spid="43013" grpId="0" animBg="1"/>
      <p:bldP spid="43014" grpId="0" animBg="1"/>
      <p:bldP spid="43015" grpId="0" animBg="1"/>
      <p:bldP spid="43016" grpId="0" animBg="1"/>
      <p:bldP spid="43017" grpId="0" animBg="1"/>
      <p:bldP spid="43018" grpId="0" animBg="1"/>
      <p:bldP spid="43019" grpId="0" animBg="1"/>
      <p:bldP spid="43020" grpId="0" animBg="1"/>
      <p:bldP spid="43021" grpId="0" animBg="1"/>
      <p:bldP spid="43022" grpId="0" animBg="1"/>
      <p:bldP spid="43023" grpId="0" animBg="1"/>
      <p:bldP spid="43024" grpId="0" animBg="1"/>
      <p:bldP spid="43025" grpId="0" animBg="1"/>
      <p:bldP spid="43026" grpId="0" animBg="1"/>
      <p:bldP spid="43027" grpId="0" animBg="1"/>
      <p:bldP spid="43028" grpId="0" animBg="1"/>
      <p:bldP spid="43029" grpId="0" animBg="1"/>
      <p:bldP spid="43030" grpId="0" autoUpdateAnimBg="0"/>
      <p:bldP spid="43031" grpId="0" animBg="1"/>
      <p:bldP spid="430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800" b="1" smtClean="0">
                <a:solidFill>
                  <a:srgbClr val="FF3300"/>
                </a:solidFill>
              </a:rPr>
              <a:t>Section 6.</a:t>
            </a:r>
            <a:r>
              <a:rPr lang="en-GB" sz="2800" smtClean="0">
                <a:solidFill>
                  <a:schemeClr val="tx1"/>
                </a:solidFill>
              </a:rPr>
              <a:t> Doing linear equations</a:t>
            </a:r>
            <a:br>
              <a:rPr lang="en-GB" sz="2800" smtClean="0">
                <a:solidFill>
                  <a:schemeClr val="tx1"/>
                </a:solidFill>
              </a:rPr>
            </a:br>
            <a:endParaRPr lang="en-GB" sz="2800" smtClean="0">
              <a:solidFill>
                <a:schemeClr val="tx1"/>
              </a:solidFill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191000" y="167640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2400" b="1" i="1">
                <a:cs typeface="Times New Roman" pitchFamily="18" charset="0"/>
              </a:rPr>
              <a:t>=</a:t>
            </a:r>
            <a:endParaRPr lang="en-US" sz="2400" b="1" i="1">
              <a:cs typeface="Times New Roman" pitchFamily="18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371600" y="7620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Times New Roman" pitchFamily="18" charset="0"/>
                <a:cs typeface="Times New Roman" pitchFamily="18" charset="0"/>
              </a:rPr>
              <a:t>Solve   4x – 3 = 9 + x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33400" y="14478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990600" y="14478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1447800" y="14478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2743200" y="14478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3200400" y="14478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3657600" y="14478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45067" name="Group 11"/>
          <p:cNvGrpSpPr>
            <a:grpSpLocks/>
          </p:cNvGrpSpPr>
          <p:nvPr/>
        </p:nvGrpSpPr>
        <p:grpSpPr bwMode="auto">
          <a:xfrm>
            <a:off x="2743200" y="1905000"/>
            <a:ext cx="1295400" cy="381000"/>
            <a:chOff x="1728" y="1152"/>
            <a:chExt cx="816" cy="240"/>
          </a:xfrm>
        </p:grpSpPr>
        <p:sp>
          <p:nvSpPr>
            <p:cNvPr id="32798" name="Rectangle 12"/>
            <p:cNvSpPr>
              <a:spLocks noChangeArrowheads="1"/>
            </p:cNvSpPr>
            <p:nvPr/>
          </p:nvSpPr>
          <p:spPr bwMode="auto">
            <a:xfrm>
              <a:off x="1728" y="1152"/>
              <a:ext cx="240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2799" name="Rectangle 13"/>
            <p:cNvSpPr>
              <a:spLocks noChangeArrowheads="1"/>
            </p:cNvSpPr>
            <p:nvPr/>
          </p:nvSpPr>
          <p:spPr bwMode="auto">
            <a:xfrm>
              <a:off x="2016" y="1152"/>
              <a:ext cx="240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2800" name="Rectangle 14"/>
            <p:cNvSpPr>
              <a:spLocks noChangeArrowheads="1"/>
            </p:cNvSpPr>
            <p:nvPr/>
          </p:nvSpPr>
          <p:spPr bwMode="auto">
            <a:xfrm>
              <a:off x="2304" y="1152"/>
              <a:ext cx="240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45071" name="Group 15"/>
          <p:cNvGrpSpPr>
            <a:grpSpLocks/>
          </p:cNvGrpSpPr>
          <p:nvPr/>
        </p:nvGrpSpPr>
        <p:grpSpPr bwMode="auto">
          <a:xfrm>
            <a:off x="4724400" y="2819400"/>
            <a:ext cx="1295400" cy="381000"/>
            <a:chOff x="2976" y="1728"/>
            <a:chExt cx="816" cy="240"/>
          </a:xfrm>
        </p:grpSpPr>
        <p:sp>
          <p:nvSpPr>
            <p:cNvPr id="32795" name="Rectangle 16"/>
            <p:cNvSpPr>
              <a:spLocks noChangeArrowheads="1"/>
            </p:cNvSpPr>
            <p:nvPr/>
          </p:nvSpPr>
          <p:spPr bwMode="auto">
            <a:xfrm>
              <a:off x="2976" y="1728"/>
              <a:ext cx="240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2796" name="Rectangle 17"/>
            <p:cNvSpPr>
              <a:spLocks noChangeArrowheads="1"/>
            </p:cNvSpPr>
            <p:nvPr/>
          </p:nvSpPr>
          <p:spPr bwMode="auto">
            <a:xfrm>
              <a:off x="3264" y="1728"/>
              <a:ext cx="240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2797" name="Rectangle 18"/>
            <p:cNvSpPr>
              <a:spLocks noChangeArrowheads="1"/>
            </p:cNvSpPr>
            <p:nvPr/>
          </p:nvSpPr>
          <p:spPr bwMode="auto">
            <a:xfrm>
              <a:off x="3552" y="1728"/>
              <a:ext cx="240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32781" name="Rectangle 19"/>
          <p:cNvSpPr>
            <a:spLocks noChangeArrowheads="1"/>
          </p:cNvSpPr>
          <p:nvPr/>
        </p:nvSpPr>
        <p:spPr bwMode="auto">
          <a:xfrm>
            <a:off x="5181600" y="14478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82" name="Rectangle 20"/>
          <p:cNvSpPr>
            <a:spLocks noChangeArrowheads="1"/>
          </p:cNvSpPr>
          <p:nvPr/>
        </p:nvSpPr>
        <p:spPr bwMode="auto">
          <a:xfrm>
            <a:off x="4724400" y="14478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83" name="Rectangle 21"/>
          <p:cNvSpPr>
            <a:spLocks noChangeArrowheads="1"/>
          </p:cNvSpPr>
          <p:nvPr/>
        </p:nvSpPr>
        <p:spPr bwMode="auto">
          <a:xfrm>
            <a:off x="5638800" y="14478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84" name="Rectangle 22"/>
          <p:cNvSpPr>
            <a:spLocks noChangeArrowheads="1"/>
          </p:cNvSpPr>
          <p:nvPr/>
        </p:nvSpPr>
        <p:spPr bwMode="auto">
          <a:xfrm>
            <a:off x="4724400" y="1905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85" name="Rectangle 23"/>
          <p:cNvSpPr>
            <a:spLocks noChangeArrowheads="1"/>
          </p:cNvSpPr>
          <p:nvPr/>
        </p:nvSpPr>
        <p:spPr bwMode="auto">
          <a:xfrm>
            <a:off x="5181600" y="1905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86" name="Rectangle 24"/>
          <p:cNvSpPr>
            <a:spLocks noChangeArrowheads="1"/>
          </p:cNvSpPr>
          <p:nvPr/>
        </p:nvSpPr>
        <p:spPr bwMode="auto">
          <a:xfrm>
            <a:off x="5638800" y="1905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87" name="Rectangle 25"/>
          <p:cNvSpPr>
            <a:spLocks noChangeArrowheads="1"/>
          </p:cNvSpPr>
          <p:nvPr/>
        </p:nvSpPr>
        <p:spPr bwMode="auto">
          <a:xfrm>
            <a:off x="4724400" y="2362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88" name="Rectangle 26"/>
          <p:cNvSpPr>
            <a:spLocks noChangeArrowheads="1"/>
          </p:cNvSpPr>
          <p:nvPr/>
        </p:nvSpPr>
        <p:spPr bwMode="auto">
          <a:xfrm>
            <a:off x="5181600" y="2362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89" name="Rectangle 27"/>
          <p:cNvSpPr>
            <a:spLocks noChangeArrowheads="1"/>
          </p:cNvSpPr>
          <p:nvPr/>
        </p:nvSpPr>
        <p:spPr bwMode="auto">
          <a:xfrm>
            <a:off x="5638800" y="2362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90" name="Rectangle 28"/>
          <p:cNvSpPr>
            <a:spLocks noChangeArrowheads="1"/>
          </p:cNvSpPr>
          <p:nvPr/>
        </p:nvSpPr>
        <p:spPr bwMode="auto">
          <a:xfrm>
            <a:off x="1447800" y="45720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b="1"/>
              <a:t>You can add the same quantity to both sides</a:t>
            </a:r>
          </a:p>
        </p:txBody>
      </p:sp>
      <p:sp>
        <p:nvSpPr>
          <p:cNvPr id="32791" name="Line 29"/>
          <p:cNvSpPr>
            <a:spLocks noChangeShapeType="1"/>
          </p:cNvSpPr>
          <p:nvPr/>
        </p:nvSpPr>
        <p:spPr bwMode="auto">
          <a:xfrm flipV="1">
            <a:off x="3048000" y="2819400"/>
            <a:ext cx="2286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2" name="Line 30"/>
          <p:cNvSpPr>
            <a:spLocks noChangeShapeType="1"/>
          </p:cNvSpPr>
          <p:nvPr/>
        </p:nvSpPr>
        <p:spPr bwMode="auto">
          <a:xfrm flipV="1">
            <a:off x="3048000" y="3657600"/>
            <a:ext cx="2286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3" name="AutoShape 31"/>
          <p:cNvSpPr>
            <a:spLocks/>
          </p:cNvSpPr>
          <p:nvPr/>
        </p:nvSpPr>
        <p:spPr bwMode="auto">
          <a:xfrm rot="-5400000">
            <a:off x="5257800" y="2819400"/>
            <a:ext cx="228600" cy="1295400"/>
          </a:xfrm>
          <a:prstGeom prst="leftBracket">
            <a:avLst>
              <a:gd name="adj" fmla="val 11215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2794" name="AutoShape 32"/>
          <p:cNvSpPr>
            <a:spLocks/>
          </p:cNvSpPr>
          <p:nvPr/>
        </p:nvSpPr>
        <p:spPr bwMode="auto">
          <a:xfrm rot="-5400000">
            <a:off x="3276600" y="1905000"/>
            <a:ext cx="228600" cy="1295400"/>
          </a:xfrm>
          <a:prstGeom prst="leftBracket">
            <a:avLst>
              <a:gd name="adj" fmla="val 11215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30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800" b="1" smtClean="0">
                <a:solidFill>
                  <a:srgbClr val="FF3300"/>
                </a:solidFill>
              </a:rPr>
              <a:t>Section 6.</a:t>
            </a:r>
            <a:r>
              <a:rPr lang="en-GB" sz="2800" smtClean="0">
                <a:solidFill>
                  <a:schemeClr val="tx1"/>
                </a:solidFill>
              </a:rPr>
              <a:t> Doing linear equations</a:t>
            </a:r>
            <a:br>
              <a:rPr lang="en-GB" sz="2800" smtClean="0">
                <a:solidFill>
                  <a:schemeClr val="tx1"/>
                </a:solidFill>
              </a:rPr>
            </a:br>
            <a:endParaRPr lang="en-GB" sz="2800" smtClean="0">
              <a:solidFill>
                <a:schemeClr val="tx1"/>
              </a:solidFill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4191000" y="167640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2400" b="1" i="1">
                <a:cs typeface="Times New Roman" pitchFamily="18" charset="0"/>
              </a:rPr>
              <a:t>=</a:t>
            </a:r>
            <a:endParaRPr lang="en-US" sz="2400" b="1" i="1">
              <a:cs typeface="Times New Roman" pitchFamily="18" charset="0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371600" y="7620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Times New Roman" pitchFamily="18" charset="0"/>
                <a:cs typeface="Times New Roman" pitchFamily="18" charset="0"/>
              </a:rPr>
              <a:t>Solve   4x – 3 = 9 + x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33400" y="14478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990600" y="14478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447800" y="14478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33800" name="Group 8"/>
          <p:cNvGrpSpPr>
            <a:grpSpLocks/>
          </p:cNvGrpSpPr>
          <p:nvPr/>
        </p:nvGrpSpPr>
        <p:grpSpPr bwMode="auto">
          <a:xfrm>
            <a:off x="4724400" y="2819400"/>
            <a:ext cx="1295400" cy="381000"/>
            <a:chOff x="2976" y="1728"/>
            <a:chExt cx="816" cy="240"/>
          </a:xfrm>
        </p:grpSpPr>
        <p:sp>
          <p:nvSpPr>
            <p:cNvPr id="33810" name="Rectangle 9"/>
            <p:cNvSpPr>
              <a:spLocks noChangeArrowheads="1"/>
            </p:cNvSpPr>
            <p:nvPr/>
          </p:nvSpPr>
          <p:spPr bwMode="auto">
            <a:xfrm>
              <a:off x="2976" y="1728"/>
              <a:ext cx="240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3811" name="Rectangle 10"/>
            <p:cNvSpPr>
              <a:spLocks noChangeArrowheads="1"/>
            </p:cNvSpPr>
            <p:nvPr/>
          </p:nvSpPr>
          <p:spPr bwMode="auto">
            <a:xfrm>
              <a:off x="3264" y="1728"/>
              <a:ext cx="240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3812" name="Rectangle 11"/>
            <p:cNvSpPr>
              <a:spLocks noChangeArrowheads="1"/>
            </p:cNvSpPr>
            <p:nvPr/>
          </p:nvSpPr>
          <p:spPr bwMode="auto">
            <a:xfrm>
              <a:off x="3552" y="1728"/>
              <a:ext cx="240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33801" name="Rectangle 12"/>
          <p:cNvSpPr>
            <a:spLocks noChangeArrowheads="1"/>
          </p:cNvSpPr>
          <p:nvPr/>
        </p:nvSpPr>
        <p:spPr bwMode="auto">
          <a:xfrm>
            <a:off x="5181600" y="14478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2" name="Rectangle 13"/>
          <p:cNvSpPr>
            <a:spLocks noChangeArrowheads="1"/>
          </p:cNvSpPr>
          <p:nvPr/>
        </p:nvSpPr>
        <p:spPr bwMode="auto">
          <a:xfrm>
            <a:off x="4724400" y="14478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3" name="Rectangle 14"/>
          <p:cNvSpPr>
            <a:spLocks noChangeArrowheads="1"/>
          </p:cNvSpPr>
          <p:nvPr/>
        </p:nvSpPr>
        <p:spPr bwMode="auto">
          <a:xfrm>
            <a:off x="5638800" y="14478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4" name="Rectangle 15"/>
          <p:cNvSpPr>
            <a:spLocks noChangeArrowheads="1"/>
          </p:cNvSpPr>
          <p:nvPr/>
        </p:nvSpPr>
        <p:spPr bwMode="auto">
          <a:xfrm>
            <a:off x="4724400" y="1905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5" name="Rectangle 16"/>
          <p:cNvSpPr>
            <a:spLocks noChangeArrowheads="1"/>
          </p:cNvSpPr>
          <p:nvPr/>
        </p:nvSpPr>
        <p:spPr bwMode="auto">
          <a:xfrm>
            <a:off x="5181600" y="1905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6" name="Rectangle 17"/>
          <p:cNvSpPr>
            <a:spLocks noChangeArrowheads="1"/>
          </p:cNvSpPr>
          <p:nvPr/>
        </p:nvSpPr>
        <p:spPr bwMode="auto">
          <a:xfrm>
            <a:off x="5638800" y="1905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7" name="Rectangle 18"/>
          <p:cNvSpPr>
            <a:spLocks noChangeArrowheads="1"/>
          </p:cNvSpPr>
          <p:nvPr/>
        </p:nvSpPr>
        <p:spPr bwMode="auto">
          <a:xfrm>
            <a:off x="4724400" y="2362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8" name="Rectangle 19"/>
          <p:cNvSpPr>
            <a:spLocks noChangeArrowheads="1"/>
          </p:cNvSpPr>
          <p:nvPr/>
        </p:nvSpPr>
        <p:spPr bwMode="auto">
          <a:xfrm>
            <a:off x="5181600" y="2362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809" name="Rectangle 20"/>
          <p:cNvSpPr>
            <a:spLocks noChangeArrowheads="1"/>
          </p:cNvSpPr>
          <p:nvPr/>
        </p:nvSpPr>
        <p:spPr bwMode="auto">
          <a:xfrm>
            <a:off x="5638800" y="2362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383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800" b="1" smtClean="0">
                <a:solidFill>
                  <a:srgbClr val="FF3300"/>
                </a:solidFill>
              </a:rPr>
              <a:t>Section 6.</a:t>
            </a:r>
            <a:r>
              <a:rPr lang="en-GB" sz="2800" smtClean="0">
                <a:solidFill>
                  <a:schemeClr val="tx1"/>
                </a:solidFill>
              </a:rPr>
              <a:t> Doing linear equations</a:t>
            </a:r>
            <a:br>
              <a:rPr lang="en-GB" sz="2800" smtClean="0">
                <a:solidFill>
                  <a:schemeClr val="tx1"/>
                </a:solidFill>
              </a:rPr>
            </a:br>
            <a:endParaRPr lang="en-GB" sz="2800" smtClean="0">
              <a:solidFill>
                <a:schemeClr val="tx1"/>
              </a:solidFill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743200" y="320040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2400" b="1" i="1">
                <a:cs typeface="Times New Roman" pitchFamily="18" charset="0"/>
              </a:rPr>
              <a:t>=</a:t>
            </a:r>
            <a:endParaRPr lang="en-US" sz="2400" b="1" i="1">
              <a:cs typeface="Times New Roman" pitchFamily="18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371600" y="7620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Times New Roman" pitchFamily="18" charset="0"/>
                <a:cs typeface="Times New Roman" pitchFamily="18" charset="0"/>
              </a:rPr>
              <a:t>Solve   4x – 3 = 9 + x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 rot="5400000">
            <a:off x="1600200" y="28956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 rot="5400000">
            <a:off x="1600200" y="35052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 rot="5400000">
            <a:off x="1600200" y="41148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2743200" y="388620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2400" b="1" i="1">
                <a:cs typeface="Times New Roman" pitchFamily="18" charset="0"/>
              </a:rPr>
              <a:t>=</a:t>
            </a:r>
            <a:endParaRPr lang="en-US" sz="2400" b="1" i="1">
              <a:cs typeface="Times New Roman" pitchFamily="18" charset="0"/>
            </a:endParaRP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743200" y="441960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2400" b="1" i="1">
                <a:cs typeface="Times New Roman" pitchFamily="18" charset="0"/>
              </a:rPr>
              <a:t>=</a:t>
            </a:r>
            <a:endParaRPr lang="en-US" sz="2400" b="1" i="1">
              <a:cs typeface="Times New Roman" pitchFamily="18" charset="0"/>
            </a:endParaRPr>
          </a:p>
        </p:txBody>
      </p:sp>
      <p:grpSp>
        <p:nvGrpSpPr>
          <p:cNvPr id="34826" name="Group 10"/>
          <p:cNvGrpSpPr>
            <a:grpSpLocks/>
          </p:cNvGrpSpPr>
          <p:nvPr/>
        </p:nvGrpSpPr>
        <p:grpSpPr bwMode="auto">
          <a:xfrm>
            <a:off x="4724400" y="2819400"/>
            <a:ext cx="1295400" cy="381000"/>
            <a:chOff x="2976" y="1728"/>
            <a:chExt cx="816" cy="240"/>
          </a:xfrm>
        </p:grpSpPr>
        <p:sp>
          <p:nvSpPr>
            <p:cNvPr id="34836" name="Rectangle 11"/>
            <p:cNvSpPr>
              <a:spLocks noChangeArrowheads="1"/>
            </p:cNvSpPr>
            <p:nvPr/>
          </p:nvSpPr>
          <p:spPr bwMode="auto">
            <a:xfrm>
              <a:off x="2976" y="1728"/>
              <a:ext cx="240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4837" name="Rectangle 12"/>
            <p:cNvSpPr>
              <a:spLocks noChangeArrowheads="1"/>
            </p:cNvSpPr>
            <p:nvPr/>
          </p:nvSpPr>
          <p:spPr bwMode="auto">
            <a:xfrm>
              <a:off x="3264" y="1728"/>
              <a:ext cx="240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4838" name="Rectangle 13"/>
            <p:cNvSpPr>
              <a:spLocks noChangeArrowheads="1"/>
            </p:cNvSpPr>
            <p:nvPr/>
          </p:nvSpPr>
          <p:spPr bwMode="auto">
            <a:xfrm>
              <a:off x="3552" y="1728"/>
              <a:ext cx="240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34827" name="Rectangle 14"/>
          <p:cNvSpPr>
            <a:spLocks noChangeArrowheads="1"/>
          </p:cNvSpPr>
          <p:nvPr/>
        </p:nvSpPr>
        <p:spPr bwMode="auto">
          <a:xfrm>
            <a:off x="5181600" y="14478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28" name="Rectangle 15"/>
          <p:cNvSpPr>
            <a:spLocks noChangeArrowheads="1"/>
          </p:cNvSpPr>
          <p:nvPr/>
        </p:nvSpPr>
        <p:spPr bwMode="auto">
          <a:xfrm>
            <a:off x="4724400" y="14478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29" name="Rectangle 16"/>
          <p:cNvSpPr>
            <a:spLocks noChangeArrowheads="1"/>
          </p:cNvSpPr>
          <p:nvPr/>
        </p:nvSpPr>
        <p:spPr bwMode="auto">
          <a:xfrm>
            <a:off x="5638800" y="14478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30" name="Rectangle 17"/>
          <p:cNvSpPr>
            <a:spLocks noChangeArrowheads="1"/>
          </p:cNvSpPr>
          <p:nvPr/>
        </p:nvSpPr>
        <p:spPr bwMode="auto">
          <a:xfrm>
            <a:off x="4724400" y="1905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31" name="Rectangle 18"/>
          <p:cNvSpPr>
            <a:spLocks noChangeArrowheads="1"/>
          </p:cNvSpPr>
          <p:nvPr/>
        </p:nvSpPr>
        <p:spPr bwMode="auto">
          <a:xfrm>
            <a:off x="5181600" y="1905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32" name="Rectangle 19"/>
          <p:cNvSpPr>
            <a:spLocks noChangeArrowheads="1"/>
          </p:cNvSpPr>
          <p:nvPr/>
        </p:nvSpPr>
        <p:spPr bwMode="auto">
          <a:xfrm>
            <a:off x="5638800" y="1905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33" name="Rectangle 20"/>
          <p:cNvSpPr>
            <a:spLocks noChangeArrowheads="1"/>
          </p:cNvSpPr>
          <p:nvPr/>
        </p:nvSpPr>
        <p:spPr bwMode="auto">
          <a:xfrm>
            <a:off x="4724400" y="2362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34" name="Rectangle 21"/>
          <p:cNvSpPr>
            <a:spLocks noChangeArrowheads="1"/>
          </p:cNvSpPr>
          <p:nvPr/>
        </p:nvSpPr>
        <p:spPr bwMode="auto">
          <a:xfrm>
            <a:off x="5181600" y="2362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4835" name="Rectangle 22"/>
          <p:cNvSpPr>
            <a:spLocks noChangeArrowheads="1"/>
          </p:cNvSpPr>
          <p:nvPr/>
        </p:nvSpPr>
        <p:spPr bwMode="auto">
          <a:xfrm>
            <a:off x="5638800" y="2362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79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800" b="1" smtClean="0">
                <a:solidFill>
                  <a:srgbClr val="FF3300"/>
                </a:solidFill>
              </a:rPr>
              <a:t>Section 6.</a:t>
            </a:r>
            <a:r>
              <a:rPr lang="en-GB" sz="2800" smtClean="0">
                <a:solidFill>
                  <a:schemeClr val="tx1"/>
                </a:solidFill>
              </a:rPr>
              <a:t> Doing linear equations</a:t>
            </a:r>
            <a:br>
              <a:rPr lang="en-GB" sz="2800" smtClean="0">
                <a:solidFill>
                  <a:schemeClr val="tx1"/>
                </a:solidFill>
              </a:rPr>
            </a:br>
            <a:endParaRPr lang="en-GB" sz="2800" smtClean="0">
              <a:solidFill>
                <a:schemeClr val="tx1"/>
              </a:solidFill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743200" y="320040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2400" b="1" i="1">
                <a:cs typeface="Times New Roman" pitchFamily="18" charset="0"/>
              </a:rPr>
              <a:t>=</a:t>
            </a:r>
            <a:endParaRPr lang="en-US" sz="2400" b="1" i="1">
              <a:cs typeface="Times New Roman" pitchFamily="18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371600" y="7620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Times New Roman" pitchFamily="18" charset="0"/>
                <a:cs typeface="Times New Roman" pitchFamily="18" charset="0"/>
              </a:rPr>
              <a:t>Solve   4x – 3 = 9 + x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 rot="5400000">
            <a:off x="1600200" y="28956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 rot="5400000">
            <a:off x="1600200" y="35052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 rot="5400000">
            <a:off x="1600200" y="4114800"/>
            <a:ext cx="381000" cy="1143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743200" y="388620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2400" b="1" i="1">
                <a:cs typeface="Times New Roman" pitchFamily="18" charset="0"/>
              </a:rPr>
              <a:t>=</a:t>
            </a:r>
            <a:endParaRPr lang="en-US" sz="2400" b="1" i="1">
              <a:cs typeface="Times New Roman" pitchFamily="18" charset="0"/>
            </a:endParaRP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743200" y="441960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2400" b="1" i="1">
                <a:cs typeface="Times New Roman" pitchFamily="18" charset="0"/>
              </a:rPr>
              <a:t>=</a:t>
            </a:r>
            <a:endParaRPr lang="en-US" sz="2400" b="1" i="1">
              <a:cs typeface="Times New Roman" pitchFamily="18" charset="0"/>
            </a:endParaRP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3581400" y="32004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4038600" y="32004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4495800" y="32004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4953000" y="32004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3581400" y="3886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4038600" y="3886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4495800" y="3886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4953000" y="3886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3581400" y="4572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4038600" y="4572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4495800" y="4572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4953000" y="45720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2133600" y="5181600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latin typeface="Times New Roman" pitchFamily="18" charset="0"/>
                <a:cs typeface="Times New Roman" pitchFamily="18" charset="0"/>
              </a:rPr>
              <a:t>Solution x = 4</a:t>
            </a:r>
          </a:p>
        </p:txBody>
      </p:sp>
    </p:spTree>
    <p:extLst>
      <p:ext uri="{BB962C8B-B14F-4D97-AF65-F5344CB8AC3E}">
        <p14:creationId xmlns:p14="http://schemas.microsoft.com/office/powerpoint/2010/main" val="39848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 animBg="1"/>
      <p:bldP spid="35847" grpId="0" animBg="1"/>
      <p:bldP spid="35848" grpId="0"/>
      <p:bldP spid="35849" grpId="0"/>
      <p:bldP spid="51210" grpId="0" animBg="1"/>
      <p:bldP spid="51211" grpId="0" animBg="1"/>
      <p:bldP spid="51212" grpId="0" animBg="1"/>
      <p:bldP spid="51213" grpId="0" animBg="1"/>
      <p:bldP spid="51214" grpId="0" animBg="1"/>
      <p:bldP spid="51214" grpId="1" animBg="1"/>
      <p:bldP spid="51215" grpId="0" animBg="1"/>
      <p:bldP spid="51215" grpId="1" animBg="1"/>
      <p:bldP spid="51216" grpId="0" animBg="1"/>
      <p:bldP spid="51216" grpId="1" animBg="1"/>
      <p:bldP spid="51217" grpId="0" animBg="1"/>
      <p:bldP spid="51217" grpId="1" animBg="1"/>
      <p:bldP spid="51218" grpId="0" animBg="1"/>
      <p:bldP spid="51218" grpId="1" animBg="1"/>
      <p:bldP spid="51219" grpId="0" animBg="1"/>
      <p:bldP spid="51219" grpId="1" animBg="1"/>
      <p:bldP spid="51220" grpId="0" animBg="1"/>
      <p:bldP spid="51220" grpId="1" animBg="1"/>
      <p:bldP spid="51221" grpId="0" animBg="1"/>
      <p:bldP spid="51221" grpId="1" animBg="1"/>
      <p:bldP spid="5122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smtClean="0">
                <a:solidFill>
                  <a:srgbClr val="0000CC"/>
                </a:solidFill>
              </a:rPr>
              <a:t>Multiplying &amp; Factorising</a:t>
            </a:r>
            <a:br>
              <a:rPr lang="en-GB" sz="4000" smtClean="0">
                <a:solidFill>
                  <a:srgbClr val="0000CC"/>
                </a:solidFill>
              </a:rPr>
            </a:br>
            <a:r>
              <a:rPr lang="en-GB" sz="4000" smtClean="0">
                <a:solidFill>
                  <a:srgbClr val="0000CC"/>
                </a:solidFill>
              </a:rPr>
              <a:t>General</a:t>
            </a:r>
            <a:r>
              <a:rPr lang="en-GB" sz="4000" smtClean="0"/>
              <a:t> </a:t>
            </a:r>
            <a:r>
              <a:rPr lang="en-GB" sz="4000" smtClean="0">
                <a:solidFill>
                  <a:srgbClr val="0000CC"/>
                </a:solidFill>
              </a:rPr>
              <a:t>Aim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83820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>
                <a:cs typeface="Times New Roman" pitchFamily="18" charset="0"/>
              </a:rPr>
              <a:t>Whether multiplying or factorising, the general aim is to generate a rectangle and have no pieces left over.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>
                <a:cs typeface="Times New Roman" pitchFamily="18" charset="0"/>
              </a:rPr>
              <a:t>Also the small squares always go in the bottom right hand corner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676400" y="3124200"/>
            <a:ext cx="1219200" cy="1143000"/>
          </a:xfrm>
          <a:prstGeom prst="rect">
            <a:avLst/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895600" y="3124200"/>
            <a:ext cx="381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3276600" y="3124200"/>
            <a:ext cx="381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895600" y="42672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3657600" y="42672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2895600" y="46482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3276600" y="42672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4038600" y="42672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3276600" y="46482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3657600" y="46482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4038600" y="46482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3657600" y="3124200"/>
            <a:ext cx="381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 rot="5400000">
            <a:off x="2095500" y="3848100"/>
            <a:ext cx="381000" cy="1219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4038600" y="3124200"/>
            <a:ext cx="381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 rot="5400000">
            <a:off x="2095500" y="4229100"/>
            <a:ext cx="381000" cy="1219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5867400" y="3124200"/>
            <a:ext cx="1219200" cy="1143000"/>
          </a:xfrm>
          <a:prstGeom prst="rect">
            <a:avLst/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 rot="5400000">
            <a:off x="6286500" y="3848100"/>
            <a:ext cx="3810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 rot="5400000">
            <a:off x="6286500" y="4229100"/>
            <a:ext cx="3810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7086600" y="3124200"/>
            <a:ext cx="381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7086600" y="4267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7086600" y="4648200"/>
            <a:ext cx="381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050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1" grpId="0" animBg="1"/>
      <p:bldP spid="28692" grpId="0" animBg="1"/>
      <p:bldP spid="28693" grpId="0" animBg="1"/>
      <p:bldP spid="28695" grpId="0" animBg="1"/>
      <p:bldP spid="2869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437</Words>
  <Application>Microsoft Office PowerPoint</Application>
  <PresentationFormat>On-screen Show (4:3)</PresentationFormat>
  <Paragraphs>94</Paragraphs>
  <Slides>15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SmartDraw</vt:lpstr>
      <vt:lpstr>Equation</vt:lpstr>
      <vt:lpstr>PowerPoint Presentation</vt:lpstr>
      <vt:lpstr>PowerPoint Presentation</vt:lpstr>
      <vt:lpstr>Zero Pairs</vt:lpstr>
      <vt:lpstr>Section 6. Doing linear equations </vt:lpstr>
      <vt:lpstr>Section 6. Doing linear equations </vt:lpstr>
      <vt:lpstr>Section 6. Doing linear equations </vt:lpstr>
      <vt:lpstr>Section 6. Doing linear equations </vt:lpstr>
      <vt:lpstr>Section 6. Doing linear equations </vt:lpstr>
      <vt:lpstr>Multiplying &amp; Factorising General Aim</vt:lpstr>
      <vt:lpstr>Section 4. Multiplying in algebra</vt:lpstr>
      <vt:lpstr>How it works</vt:lpstr>
      <vt:lpstr>Factorise x2+6x+8</vt:lpstr>
      <vt:lpstr>Factorise x2-4x+3  </vt:lpstr>
      <vt:lpstr>Factorise x2-x-12 </vt:lpstr>
      <vt:lpstr>Factorise x2-x-12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Ayhan Caputlu</dc:creator>
  <cp:lastModifiedBy>Math Department Head</cp:lastModifiedBy>
  <cp:revision>1</cp:revision>
  <dcterms:created xsi:type="dcterms:W3CDTF">2006-08-16T00:00:00Z</dcterms:created>
  <dcterms:modified xsi:type="dcterms:W3CDTF">2014-01-07T17:31:18Z</dcterms:modified>
</cp:coreProperties>
</file>