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706904"/>
            <a:ext cx="7696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The number 6174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1443841"/>
            <a:ext cx="7924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6174 is known as </a:t>
            </a:r>
            <a:r>
              <a:rPr lang="en-US" sz="2400" dirty="0" err="1"/>
              <a:t>Kaprekar's</a:t>
            </a:r>
            <a:r>
              <a:rPr lang="en-US" sz="2400" dirty="0"/>
              <a:t> constant. This number is notable for the following property:</a:t>
            </a:r>
          </a:p>
          <a:p>
            <a:r>
              <a:rPr lang="en-US" sz="2400" dirty="0"/>
              <a:t> 1. Take any four-digit number, using at least two different digits. (Leading zeros are allowed.)</a:t>
            </a:r>
          </a:p>
          <a:p>
            <a:r>
              <a:rPr lang="en-US" sz="2400" dirty="0"/>
              <a:t> 2. Arrange the digits in ascending and then in descending order to get two four-digit numbers, adding leading zeros if necessary.</a:t>
            </a:r>
          </a:p>
          <a:p>
            <a:r>
              <a:rPr lang="en-US" sz="2400" dirty="0"/>
              <a:t> 3. Subtract the smaller number from the bigger number.</a:t>
            </a:r>
          </a:p>
          <a:p>
            <a:r>
              <a:rPr lang="en-US" sz="2400" dirty="0"/>
              <a:t> 4. Go back to step 2</a:t>
            </a:r>
          </a:p>
          <a:p>
            <a:r>
              <a:rPr lang="en-US" sz="2400" dirty="0"/>
              <a:t>The above process will always reach 6174 in at most 7 iterations</a:t>
            </a:r>
            <a:r>
              <a:rPr lang="en-US" dirty="0"/>
              <a:t>.</a:t>
            </a:r>
          </a:p>
        </p:txBody>
      </p:sp>
      <p:pic>
        <p:nvPicPr>
          <p:cNvPr id="5" name="Picture 2" descr="C:\Users\ayhanca\Desktop\concept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510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57400" y="914400"/>
            <a:ext cx="4800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Rockwell" pitchFamily="18" charset="0"/>
              </a:rPr>
              <a:t>For example, choose 3524:</a:t>
            </a:r>
          </a:p>
          <a:p>
            <a:r>
              <a:rPr lang="en-US" sz="2000" dirty="0">
                <a:latin typeface="Rockwell" pitchFamily="18" charset="0"/>
              </a:rPr>
              <a:t>1.	5432 – 2345 = 3087</a:t>
            </a:r>
          </a:p>
          <a:p>
            <a:r>
              <a:rPr lang="en-US" sz="2000" dirty="0">
                <a:latin typeface="Rockwell" pitchFamily="18" charset="0"/>
              </a:rPr>
              <a:t>2.	8730 – 0378 = 8352 </a:t>
            </a:r>
          </a:p>
          <a:p>
            <a:pPr marL="457200" indent="-457200">
              <a:buAutoNum type="arabicPeriod" startAt="3"/>
            </a:pPr>
            <a:r>
              <a:rPr lang="en-US" sz="2000" dirty="0" smtClean="0">
                <a:latin typeface="Rockwell" pitchFamily="18" charset="0"/>
              </a:rPr>
              <a:t>       8532 </a:t>
            </a:r>
            <a:r>
              <a:rPr lang="en-US" sz="2000" dirty="0">
                <a:latin typeface="Rockwell" pitchFamily="18" charset="0"/>
              </a:rPr>
              <a:t>– 2358 = 6174 </a:t>
            </a:r>
            <a:endParaRPr lang="en-US" sz="2000" dirty="0" smtClean="0">
              <a:latin typeface="Rockwell" pitchFamily="18" charset="0"/>
            </a:endParaRPr>
          </a:p>
          <a:p>
            <a:pPr marL="457200" indent="-457200">
              <a:buAutoNum type="arabicPeriod" startAt="3"/>
            </a:pPr>
            <a:endParaRPr lang="en-US" sz="2000" dirty="0">
              <a:latin typeface="Rockwell" pitchFamily="18" charset="0"/>
            </a:endParaRPr>
          </a:p>
          <a:p>
            <a:pPr marL="457200" indent="-457200">
              <a:buAutoNum type="arabicPeriod" startAt="3"/>
            </a:pPr>
            <a:endParaRPr lang="en-US" sz="2000" dirty="0">
              <a:latin typeface="Rockwell" pitchFamily="18" charset="0"/>
            </a:endParaRPr>
          </a:p>
          <a:p>
            <a:r>
              <a:rPr lang="en-US" sz="2000" dirty="0">
                <a:latin typeface="Rockwell" pitchFamily="18" charset="0"/>
              </a:rPr>
              <a:t>Another example:</a:t>
            </a:r>
          </a:p>
          <a:p>
            <a:r>
              <a:rPr lang="en-US" sz="2000" dirty="0">
                <a:latin typeface="Rockwell" pitchFamily="18" charset="0"/>
              </a:rPr>
              <a:t>9831 reaches 6174 after 7 iterations:</a:t>
            </a:r>
          </a:p>
          <a:p>
            <a:r>
              <a:rPr lang="en-US" sz="2000" dirty="0">
                <a:latin typeface="Rockwell" pitchFamily="18" charset="0"/>
              </a:rPr>
              <a:t>1.	9831 – 1389 = 8442 </a:t>
            </a:r>
          </a:p>
          <a:p>
            <a:r>
              <a:rPr lang="en-US" sz="2000" dirty="0">
                <a:latin typeface="Rockwell" pitchFamily="18" charset="0"/>
              </a:rPr>
              <a:t>2.	8442 – 2448 = 5994</a:t>
            </a:r>
          </a:p>
          <a:p>
            <a:r>
              <a:rPr lang="en-US" sz="2000" dirty="0">
                <a:latin typeface="Rockwell" pitchFamily="18" charset="0"/>
              </a:rPr>
              <a:t>3.	9954 – 4599 = 5355 </a:t>
            </a:r>
          </a:p>
          <a:p>
            <a:r>
              <a:rPr lang="en-US" sz="2000" dirty="0">
                <a:latin typeface="Rockwell" pitchFamily="18" charset="0"/>
              </a:rPr>
              <a:t>4.	5553 – 3555 = 1998 </a:t>
            </a:r>
          </a:p>
          <a:p>
            <a:r>
              <a:rPr lang="en-US" sz="2000" dirty="0">
                <a:latin typeface="Rockwell" pitchFamily="18" charset="0"/>
              </a:rPr>
              <a:t>5.	9981 – 1899 = 8082 </a:t>
            </a:r>
          </a:p>
          <a:p>
            <a:r>
              <a:rPr lang="en-US" sz="2000" dirty="0">
                <a:latin typeface="Rockwell" pitchFamily="18" charset="0"/>
              </a:rPr>
              <a:t>6.	8820 – 0288 = </a:t>
            </a:r>
            <a:r>
              <a:rPr lang="en-US" sz="2000" dirty="0" smtClean="0">
                <a:latin typeface="Rockwell" pitchFamily="18" charset="0"/>
              </a:rPr>
              <a:t>8532</a:t>
            </a:r>
            <a:endParaRPr lang="en-US" sz="2000" dirty="0">
              <a:latin typeface="Rockwell" pitchFamily="18" charset="0"/>
            </a:endParaRPr>
          </a:p>
          <a:p>
            <a:r>
              <a:rPr lang="en-US" sz="2000" dirty="0">
                <a:latin typeface="Rockwell" pitchFamily="18" charset="0"/>
              </a:rPr>
              <a:t>7.	8532 – 2358 = 6174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76400" y="5835134"/>
            <a:ext cx="5406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495 has the some characteristics for 3 digit numbers?</a:t>
            </a:r>
            <a:endParaRPr lang="en-US" dirty="0"/>
          </a:p>
        </p:txBody>
      </p:sp>
      <p:pic>
        <p:nvPicPr>
          <p:cNvPr id="4" name="Picture 2" descr="C:\Users\ayhanca\Desktop\concept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10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Ayhan Caputlu</dc:creator>
  <cp:lastModifiedBy>Math Department Head</cp:lastModifiedBy>
  <cp:revision>3</cp:revision>
  <dcterms:created xsi:type="dcterms:W3CDTF">2006-08-16T00:00:00Z</dcterms:created>
  <dcterms:modified xsi:type="dcterms:W3CDTF">2014-01-07T18:10:06Z</dcterms:modified>
</cp:coreProperties>
</file>