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11385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THINK OUTSIDE THE BOX PROBLEMS-Kids love them.</a:t>
            </a:r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8158" y="1447800"/>
            <a:ext cx="8229600" cy="304800"/>
          </a:xfrm>
          <a:prstGeom prst="rect">
            <a:avLst/>
          </a:prstGeom>
          <a:noFill/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4000" dirty="0" smtClean="0"/>
              <a:t>I guess you didn't know this:</a:t>
            </a:r>
          </a:p>
          <a:p>
            <a:pPr marL="0" indent="0">
              <a:buNone/>
            </a:pPr>
            <a:r>
              <a:rPr lang="en-US" sz="4000" dirty="0" smtClean="0"/>
              <a:t>Letters 'a', 'b', 'c'  </a:t>
            </a:r>
            <a:r>
              <a:rPr lang="en-US" sz="4000" b="1" u="sng" dirty="0" smtClean="0"/>
              <a:t>do not appear </a:t>
            </a:r>
          </a:p>
          <a:p>
            <a:pPr marL="0" indent="0">
              <a:buNone/>
            </a:pPr>
            <a:r>
              <a:rPr lang="en-US" sz="4000" dirty="0" smtClean="0"/>
              <a:t>anywhere in the spellings of 1 to 999.</a:t>
            </a:r>
            <a:endParaRPr lang="en-US" sz="4000" dirty="0"/>
          </a:p>
        </p:txBody>
      </p:sp>
      <p:pic>
        <p:nvPicPr>
          <p:cNvPr id="9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3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40811" y="1764269"/>
            <a:ext cx="66294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Expand   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(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 + b)</a:t>
            </a:r>
            <a:r>
              <a:rPr lang="en-US" sz="2400" b="1" baseline="30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(a    +    b)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(a              +                b)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(a                      +                               b)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(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                         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    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+                               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b)</a:t>
            </a:r>
            <a:r>
              <a:rPr lang="en-US" sz="2400" b="1" baseline="30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n</a:t>
            </a:r>
            <a:endParaRPr lang="en-US" sz="2400" b="1" baseline="300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pic>
        <p:nvPicPr>
          <p:cNvPr id="3" name="Picture 2" descr="C:\Users\ayhanca\Desktop\laug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85800"/>
            <a:ext cx="1404938" cy="182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675409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Funny answers from students!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666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066800" y="3429000"/>
            <a:ext cx="7086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943339"/>
              </p:ext>
            </p:extLst>
          </p:nvPr>
        </p:nvGraphicFramePr>
        <p:xfrm>
          <a:off x="1295400" y="1828800"/>
          <a:ext cx="642444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222280" imgH="393480" progId="Equation.DSMT4">
                  <p:embed/>
                </p:oleObj>
              </mc:Choice>
              <mc:Fallback>
                <p:oleObj name="Equation" r:id="rId3" imgW="222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828800"/>
                        <a:ext cx="6424448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6858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Funny answers from students!</a:t>
            </a:r>
            <a:endParaRPr lang="en-US" sz="2800" dirty="0"/>
          </a:p>
        </p:txBody>
      </p:sp>
      <p:pic>
        <p:nvPicPr>
          <p:cNvPr id="8" name="Picture 2" descr="C:\Users\ayhanca\Desktop\laug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249"/>
            <a:ext cx="1404938" cy="182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38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20740"/>
              </p:ext>
            </p:extLst>
          </p:nvPr>
        </p:nvGraphicFramePr>
        <p:xfrm>
          <a:off x="843094" y="2286000"/>
          <a:ext cx="7806531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222280" imgH="431640" progId="Equation.DSMT4">
                  <p:embed/>
                </p:oleObj>
              </mc:Choice>
              <mc:Fallback>
                <p:oleObj name="Equation" r:id="rId3" imgW="2222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094" y="2286000"/>
                        <a:ext cx="7806531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2" descr="C:\Users\ayhanca\Desktop\laug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87" y="75643"/>
            <a:ext cx="1404938" cy="182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0669" y="8382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Funny answers from students!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178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1958" y="1143000"/>
            <a:ext cx="75552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A doctor gives you three pills telling you to take one every half </a:t>
            </a:r>
            <a:r>
              <a:rPr lang="en-US" sz="4400" dirty="0" smtClean="0"/>
              <a:t>hour.</a:t>
            </a:r>
          </a:p>
          <a:p>
            <a:r>
              <a:rPr lang="en-US" sz="4400" dirty="0" smtClean="0"/>
              <a:t>How </a:t>
            </a:r>
            <a:r>
              <a:rPr lang="en-US" sz="4400" dirty="0"/>
              <a:t>many minutes would the pill last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pic>
        <p:nvPicPr>
          <p:cNvPr id="187394" name="Picture 2" descr="C:\Users\ayhanca\Desktop\thinking wom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003" y="4038600"/>
            <a:ext cx="2204852" cy="171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yhanca\Desktop\concept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7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39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ea typeface="Times New Roman"/>
                <a:cs typeface="Calibri"/>
              </a:rPr>
              <a:t>A lily pad doubles in size each day. </a:t>
            </a:r>
            <a:endParaRPr lang="en-US" sz="4000" dirty="0" smtClean="0">
              <a:ea typeface="Times New Roman"/>
              <a:cs typeface="Calibri"/>
            </a:endParaRPr>
          </a:p>
          <a:p>
            <a:r>
              <a:rPr lang="en-US" sz="4000" dirty="0" smtClean="0">
                <a:ea typeface="Times New Roman"/>
                <a:cs typeface="Calibri"/>
              </a:rPr>
              <a:t>In 20 </a:t>
            </a:r>
            <a:r>
              <a:rPr lang="en-US" sz="4000" dirty="0">
                <a:ea typeface="Times New Roman"/>
                <a:cs typeface="Calibri"/>
              </a:rPr>
              <a:t>days the lily pad will cover the entire </a:t>
            </a:r>
            <a:r>
              <a:rPr lang="en-US" sz="4000" dirty="0" smtClean="0">
                <a:ea typeface="Times New Roman"/>
                <a:cs typeface="Calibri"/>
              </a:rPr>
              <a:t>pond.</a:t>
            </a:r>
          </a:p>
          <a:p>
            <a:endParaRPr lang="en-US" sz="4000" dirty="0" smtClean="0">
              <a:ea typeface="Times New Roman"/>
              <a:cs typeface="Calibri"/>
            </a:endParaRPr>
          </a:p>
          <a:p>
            <a:r>
              <a:rPr lang="en-US" sz="4000" dirty="0" smtClean="0">
                <a:ea typeface="Times New Roman"/>
                <a:cs typeface="Calibri"/>
              </a:rPr>
              <a:t>In </a:t>
            </a:r>
            <a:r>
              <a:rPr lang="en-US" sz="4000" dirty="0">
                <a:ea typeface="Times New Roman"/>
                <a:cs typeface="Calibri"/>
              </a:rPr>
              <a:t>how many days will the pond be half covered</a:t>
            </a:r>
            <a:r>
              <a:rPr lang="en-US" sz="4000" dirty="0" smtClean="0">
                <a:ea typeface="Times New Roman"/>
                <a:cs typeface="Calibri"/>
              </a:rPr>
              <a:t>?</a:t>
            </a:r>
            <a:endParaRPr lang="en-US" sz="400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3" name="Picture 2" descr="C:\Users\ayhanca\Desktop\thinking wom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800600"/>
            <a:ext cx="2204852" cy="171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4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295400"/>
            <a:ext cx="76962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0000"/>
                </a:solidFill>
              </a:rPr>
              <a:t>19 </a:t>
            </a:r>
            <a:r>
              <a:rPr lang="en-US" sz="5400" b="1" dirty="0">
                <a:solidFill>
                  <a:srgbClr val="000000"/>
                </a:solidFill>
              </a:rPr>
              <a:t>days. </a:t>
            </a:r>
            <a:endParaRPr lang="en-US" sz="5400" b="1" dirty="0" smtClean="0">
              <a:solidFill>
                <a:srgbClr val="000000"/>
              </a:solidFill>
            </a:endParaRPr>
          </a:p>
          <a:p>
            <a:pPr algn="ctr"/>
            <a:endParaRPr lang="en-US" sz="3200" b="1" dirty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The lily pad </a:t>
            </a:r>
            <a:r>
              <a:rPr lang="en-US" sz="3200" dirty="0">
                <a:solidFill>
                  <a:srgbClr val="000000"/>
                </a:solidFill>
              </a:rPr>
              <a:t>doubles in size in one day, so one day ago it was half </a:t>
            </a:r>
            <a:r>
              <a:rPr lang="en-US" sz="3200" dirty="0">
                <a:ea typeface="Times New Roman"/>
                <a:cs typeface="Calibri"/>
              </a:rPr>
              <a:t>the</a:t>
            </a:r>
            <a:r>
              <a:rPr lang="en-US" sz="3200" dirty="0">
                <a:solidFill>
                  <a:srgbClr val="000000"/>
                </a:solidFill>
              </a:rPr>
              <a:t> size it is now. If today it covers the entire pond, yesterday it covered half the pond. </a:t>
            </a:r>
            <a:endParaRPr lang="en-US" sz="3200" dirty="0" smtClean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Since </a:t>
            </a:r>
            <a:r>
              <a:rPr lang="en-US" sz="3200" dirty="0">
                <a:solidFill>
                  <a:srgbClr val="000000"/>
                </a:solidFill>
              </a:rPr>
              <a:t>today is day </a:t>
            </a:r>
            <a:r>
              <a:rPr lang="en-US" sz="3200" dirty="0" smtClean="0">
                <a:solidFill>
                  <a:srgbClr val="000000"/>
                </a:solidFill>
              </a:rPr>
              <a:t>20, </a:t>
            </a:r>
            <a:r>
              <a:rPr lang="en-US" sz="3200" dirty="0">
                <a:solidFill>
                  <a:srgbClr val="000000"/>
                </a:solidFill>
              </a:rPr>
              <a:t>yesterday is day </a:t>
            </a:r>
            <a:r>
              <a:rPr lang="en-US" sz="3200" dirty="0" smtClean="0">
                <a:solidFill>
                  <a:srgbClr val="000000"/>
                </a:solidFill>
              </a:rPr>
              <a:t>19.</a:t>
            </a:r>
            <a:endParaRPr lang="en-US" sz="3200" dirty="0">
              <a:solidFill>
                <a:srgbClr val="000000"/>
              </a:solidFill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</a:rPr>
              <a:t/>
            </a: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3" name="Picture 4" descr="PE0701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164" y="5244882"/>
            <a:ext cx="1295400" cy="1448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yhanca\Desktop\concept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4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8370" y="2057400"/>
            <a:ext cx="82024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4000" dirty="0" smtClean="0"/>
              <a:t>Find the last two letters below.</a:t>
            </a:r>
          </a:p>
          <a:p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   </a:t>
            </a:r>
            <a:r>
              <a:rPr lang="en-US" sz="4000" b="1" dirty="0" smtClean="0"/>
              <a:t>F       T       L        T        </a:t>
            </a:r>
            <a:r>
              <a:rPr lang="en-US" sz="4000" b="1" dirty="0" smtClean="0">
                <a:solidFill>
                  <a:srgbClr val="FF0000"/>
                </a:solidFill>
              </a:rPr>
              <a:t>?         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53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8370" y="2057400"/>
            <a:ext cx="82024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4000" b="1" dirty="0" smtClean="0">
                <a:solidFill>
                  <a:srgbClr val="FF0000"/>
                </a:solidFill>
              </a:rPr>
              <a:t>F</a:t>
            </a:r>
            <a:r>
              <a:rPr lang="en-US" sz="4000" dirty="0" smtClean="0"/>
              <a:t>ind </a:t>
            </a:r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r>
              <a:rPr lang="en-US" sz="4000" dirty="0" smtClean="0"/>
              <a:t>he </a:t>
            </a:r>
            <a:r>
              <a:rPr lang="en-US" sz="4000" b="1" dirty="0" smtClean="0">
                <a:solidFill>
                  <a:srgbClr val="FF0000"/>
                </a:solidFill>
              </a:rPr>
              <a:t>L</a:t>
            </a:r>
            <a:r>
              <a:rPr lang="en-US" sz="4000" dirty="0" smtClean="0"/>
              <a:t>ast </a:t>
            </a:r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r>
              <a:rPr lang="en-US" sz="4000" dirty="0" smtClean="0"/>
              <a:t>wo letters below.</a:t>
            </a:r>
          </a:p>
          <a:p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   </a:t>
            </a:r>
            <a:r>
              <a:rPr lang="en-US" sz="4000" b="1" dirty="0" smtClean="0">
                <a:solidFill>
                  <a:srgbClr val="FF0000"/>
                </a:solidFill>
              </a:rPr>
              <a:t>F</a:t>
            </a:r>
            <a:r>
              <a:rPr lang="en-US" sz="4000" b="1" dirty="0" smtClean="0"/>
              <a:t>       </a:t>
            </a:r>
            <a:r>
              <a:rPr lang="en-US" sz="4000" b="1" dirty="0" smtClean="0">
                <a:solidFill>
                  <a:srgbClr val="FF0000"/>
                </a:solidFill>
              </a:rPr>
              <a:t>T       L        T        L         B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2670" y="2819400"/>
            <a:ext cx="820246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5400" dirty="0" err="1" smtClean="0"/>
              <a:t>wo</a:t>
            </a:r>
            <a:r>
              <a:rPr lang="en-US" sz="5400" dirty="0" smtClean="0"/>
              <a:t>,    </a:t>
            </a:r>
            <a:r>
              <a:rPr lang="en-US" sz="5400" dirty="0" err="1" smtClean="0"/>
              <a:t>hr</a:t>
            </a:r>
            <a:r>
              <a:rPr lang="en-US" sz="5400" dirty="0" smtClean="0"/>
              <a:t>,    </a:t>
            </a:r>
            <a:r>
              <a:rPr lang="en-US" sz="5400" dirty="0" err="1" smtClean="0"/>
              <a:t>ou</a:t>
            </a:r>
            <a:r>
              <a:rPr lang="en-US" sz="5400" dirty="0" smtClean="0"/>
              <a:t>,    iv,   ix,   ??</a:t>
            </a:r>
            <a:endParaRPr lang="en-US" sz="5400" dirty="0"/>
          </a:p>
        </p:txBody>
      </p:sp>
      <p:pic>
        <p:nvPicPr>
          <p:cNvPr id="9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are the next two letters in this pattern?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500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2854036"/>
            <a:ext cx="83058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4800" dirty="0">
                <a:solidFill>
                  <a:srgbClr val="FF0000"/>
                </a:solidFill>
              </a:rPr>
              <a:t>T</a:t>
            </a:r>
            <a:r>
              <a:rPr lang="en-US" sz="4800" dirty="0" smtClean="0"/>
              <a:t>wo,  </a:t>
            </a:r>
            <a:r>
              <a:rPr lang="en-US" sz="4800" dirty="0" err="1" smtClean="0">
                <a:solidFill>
                  <a:srgbClr val="FF0000"/>
                </a:solidFill>
              </a:rPr>
              <a:t>T</a:t>
            </a:r>
            <a:r>
              <a:rPr lang="en-US" sz="4800" dirty="0" err="1" smtClean="0"/>
              <a:t>hr</a:t>
            </a:r>
            <a:r>
              <a:rPr lang="en-US" sz="4800" dirty="0" smtClean="0"/>
              <a:t>,  </a:t>
            </a:r>
            <a:r>
              <a:rPr lang="en-US" sz="4800" dirty="0" err="1" smtClean="0">
                <a:solidFill>
                  <a:srgbClr val="FF0000"/>
                </a:solidFill>
              </a:rPr>
              <a:t>F</a:t>
            </a:r>
            <a:r>
              <a:rPr lang="en-US" sz="4800" dirty="0" err="1" smtClean="0"/>
              <a:t>ou</a:t>
            </a:r>
            <a:r>
              <a:rPr lang="en-US" sz="4800" dirty="0" smtClean="0"/>
              <a:t>,  </a:t>
            </a:r>
            <a:r>
              <a:rPr lang="en-US" sz="4800" dirty="0" err="1" smtClean="0">
                <a:solidFill>
                  <a:srgbClr val="FF0000"/>
                </a:solidFill>
              </a:rPr>
              <a:t>F</a:t>
            </a:r>
            <a:r>
              <a:rPr lang="en-US" sz="4800" dirty="0" err="1" smtClean="0"/>
              <a:t>iv</a:t>
            </a:r>
            <a:r>
              <a:rPr lang="en-US" sz="4800" dirty="0" smtClean="0"/>
              <a:t>,  </a:t>
            </a:r>
            <a:r>
              <a:rPr lang="en-US" sz="4800" dirty="0" smtClean="0">
                <a:solidFill>
                  <a:srgbClr val="FF0000"/>
                </a:solidFill>
              </a:rPr>
              <a:t>S</a:t>
            </a:r>
            <a:r>
              <a:rPr lang="en-US" sz="4800" dirty="0" smtClean="0"/>
              <a:t>ix,    EV</a:t>
            </a:r>
            <a:endParaRPr lang="en-US" sz="4800" dirty="0"/>
          </a:p>
        </p:txBody>
      </p:sp>
      <p:pic>
        <p:nvPicPr>
          <p:cNvPr id="9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45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578351"/>
            <a:ext cx="647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 </a:t>
            </a:r>
            <a:r>
              <a:rPr lang="en-US" sz="4000" b="1" dirty="0"/>
              <a:t>1-2+3-4+5-6+7…-</a:t>
            </a:r>
            <a:r>
              <a:rPr lang="en-US" sz="4000" b="1" dirty="0" smtClean="0"/>
              <a:t>99+100? </a:t>
            </a:r>
            <a:endParaRPr lang="en-US" sz="4000" b="1" dirty="0"/>
          </a:p>
        </p:txBody>
      </p:sp>
      <p:pic>
        <p:nvPicPr>
          <p:cNvPr id="193538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819400"/>
            <a:ext cx="272415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ayhanca\Desktop\concept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15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79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600" y="1066800"/>
            <a:ext cx="8202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row of numbers comes next?</a:t>
            </a:r>
          </a:p>
        </p:txBody>
      </p:sp>
      <p:pic>
        <p:nvPicPr>
          <p:cNvPr id="9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70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48" y="1774686"/>
            <a:ext cx="6862763" cy="4427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28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286000"/>
            <a:ext cx="82296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first row - 1 - contains one 1 -&gt; </a:t>
            </a:r>
            <a:r>
              <a:rPr lang="en-US" sz="2400" b="1" dirty="0">
                <a:solidFill>
                  <a:srgbClr val="FF0000"/>
                </a:solidFill>
              </a:rPr>
              <a:t>11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11 contains two 1's -&gt; </a:t>
            </a:r>
            <a:r>
              <a:rPr lang="en-US" sz="2400" b="1" dirty="0">
                <a:solidFill>
                  <a:srgbClr val="FF0000"/>
                </a:solidFill>
              </a:rPr>
              <a:t>21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21 contains one 2, one 1 -&gt;</a:t>
            </a:r>
            <a:r>
              <a:rPr lang="en-US" sz="2400" b="1" dirty="0">
                <a:solidFill>
                  <a:srgbClr val="FF0000"/>
                </a:solidFill>
              </a:rPr>
              <a:t>1211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1211 contains one 1, one 2, two 1's -&gt;</a:t>
            </a:r>
            <a:r>
              <a:rPr lang="en-US" sz="3200" b="1" dirty="0">
                <a:solidFill>
                  <a:srgbClr val="FF0000"/>
                </a:solidFill>
              </a:rPr>
              <a:t>111221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,etc.,</a:t>
            </a:r>
          </a:p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Building on that theory, it would go </a:t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111221 contains three 1's, two 2's, one 1-&gt; 312211 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endParaRPr lang="en-US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188418" name="Picture 2" descr="C:\Users\ayhanca\Desktop\thinking wom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57401"/>
            <a:ext cx="1828800" cy="142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1000"/>
            <a:ext cx="2759152" cy="178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4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"/>
            <a:ext cx="83820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2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05" y="1295400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1- 2 + 3 – 4 + 5 – 6 + 7…+ 99 - 100=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7138" y="2295043"/>
            <a:ext cx="87282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/>
              <a:t>=</a:t>
            </a:r>
            <a:r>
              <a:rPr lang="en-US" sz="3200" b="1" dirty="0" smtClean="0"/>
              <a:t>(1-2) + (3- 4) + (5 - 6) + (7- 8)…+ (+ 99-100) 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201705" y="3327858"/>
            <a:ext cx="8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3200" b="1" dirty="0"/>
              <a:t>=</a:t>
            </a:r>
            <a:r>
              <a:rPr lang="en-US" sz="3200" b="1" dirty="0" smtClean="0"/>
              <a:t>(-1) + </a:t>
            </a:r>
            <a:r>
              <a:rPr lang="en-US" sz="3200" b="1" dirty="0"/>
              <a:t>(-1) </a:t>
            </a:r>
            <a:r>
              <a:rPr lang="en-US" sz="3200" b="1" dirty="0" smtClean="0"/>
              <a:t>+ </a:t>
            </a:r>
            <a:r>
              <a:rPr lang="en-US" sz="3200" b="1" dirty="0"/>
              <a:t>(-1) </a:t>
            </a:r>
            <a:r>
              <a:rPr lang="en-US" sz="3200" b="1" dirty="0" smtClean="0"/>
              <a:t>+ </a:t>
            </a:r>
            <a:r>
              <a:rPr lang="en-US" sz="3200" b="1" dirty="0"/>
              <a:t>(-1) </a:t>
            </a:r>
            <a:r>
              <a:rPr lang="en-US" sz="3200" b="1" dirty="0" smtClean="0"/>
              <a:t>+…+</a:t>
            </a:r>
            <a:r>
              <a:rPr lang="en-US" sz="3200" b="1" dirty="0"/>
              <a:t> (-1) 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4533729"/>
            <a:ext cx="14679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= -50</a:t>
            </a:r>
            <a:endParaRPr lang="en-US" sz="3200" b="1" dirty="0"/>
          </a:p>
        </p:txBody>
      </p:sp>
      <p:pic>
        <p:nvPicPr>
          <p:cNvPr id="6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15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83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9453" y="1066800"/>
            <a:ext cx="743628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There </a:t>
            </a:r>
            <a:r>
              <a:rPr lang="en-US" sz="4400" b="1" dirty="0"/>
              <a:t>are </a:t>
            </a:r>
            <a:r>
              <a:rPr lang="en-US" sz="4400" b="1" dirty="0">
                <a:solidFill>
                  <a:srgbClr val="FF0000"/>
                </a:solidFill>
              </a:rPr>
              <a:t>three</a:t>
            </a:r>
            <a:r>
              <a:rPr lang="en-US" sz="4400" b="1" dirty="0"/>
              <a:t> types of </a:t>
            </a:r>
            <a:r>
              <a:rPr lang="en-US" sz="4400" b="1" dirty="0" smtClean="0"/>
              <a:t>mathematicians</a:t>
            </a:r>
            <a:r>
              <a:rPr lang="en-US" sz="4400" b="1" dirty="0"/>
              <a:t>:</a:t>
            </a:r>
            <a:r>
              <a:rPr lang="en-US" sz="4400" b="1" dirty="0" smtClean="0"/>
              <a:t> </a:t>
            </a:r>
          </a:p>
          <a:p>
            <a:endParaRPr lang="en-US" sz="4400" b="1" dirty="0"/>
          </a:p>
          <a:p>
            <a:endParaRPr lang="en-US" sz="4400" b="1" dirty="0" smtClean="0"/>
          </a:p>
          <a:p>
            <a:r>
              <a:rPr lang="en-US" sz="4400" b="1" dirty="0"/>
              <a:t>T</a:t>
            </a:r>
            <a:r>
              <a:rPr lang="en-US" sz="4400" b="1" dirty="0" smtClean="0"/>
              <a:t>hose </a:t>
            </a:r>
            <a:r>
              <a:rPr lang="en-US" sz="4400" b="1" dirty="0"/>
              <a:t>who can count and those who can't</a:t>
            </a:r>
            <a:r>
              <a:rPr lang="en-US" sz="4400" b="1" dirty="0" smtClean="0"/>
              <a:t>.</a:t>
            </a:r>
            <a:endParaRPr lang="en-US" sz="4400" b="1" dirty="0"/>
          </a:p>
        </p:txBody>
      </p:sp>
      <p:pic>
        <p:nvPicPr>
          <p:cNvPr id="9" name="Picture 8" descr="C:\Users\ayhanca\Desktop\laug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800" y="533400"/>
            <a:ext cx="1404938" cy="182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92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371601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If radius of pizza is "z" &amp; thickness is "a", the volume of the pizza will be pi*z*z*a. </a:t>
            </a:r>
          </a:p>
        </p:txBody>
      </p:sp>
    </p:spTree>
    <p:extLst>
      <p:ext uri="{BB962C8B-B14F-4D97-AF65-F5344CB8AC3E}">
        <p14:creationId xmlns:p14="http://schemas.microsoft.com/office/powerpoint/2010/main" val="406487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7255" y="1905000"/>
            <a:ext cx="80771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Question</a:t>
            </a:r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: Where does a Bee go to the bathroom? </a:t>
            </a:r>
            <a:endParaRPr lang="en-US" sz="4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4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Answer</a:t>
            </a:r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4400" b="1" i="1" dirty="0">
                <a:solidFill>
                  <a:schemeClr val="accent6">
                    <a:lumMod val="75000"/>
                  </a:schemeClr>
                </a:solidFill>
              </a:rPr>
              <a:t>A BP station</a:t>
            </a:r>
            <a:r>
              <a:rPr lang="en-US" sz="4400" i="1" dirty="0"/>
              <a:t>.</a:t>
            </a:r>
            <a:r>
              <a:rPr lang="en-US" sz="4400" dirty="0"/>
              <a:t> </a:t>
            </a:r>
          </a:p>
        </p:txBody>
      </p:sp>
      <p:pic>
        <p:nvPicPr>
          <p:cNvPr id="3" name="Picture 2" descr="C:\Users\ayhanca\Desktop\laug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04799"/>
            <a:ext cx="1404938" cy="182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2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743200"/>
            <a:ext cx="79247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What did one math book say to the other</a:t>
            </a:r>
            <a:r>
              <a:rPr lang="en-US" sz="3200" dirty="0" smtClean="0"/>
              <a:t>?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 </a:t>
            </a:r>
          </a:p>
          <a:p>
            <a:r>
              <a:rPr lang="en-US" sz="3200" b="1" i="1" dirty="0" smtClean="0"/>
              <a:t>Don't </a:t>
            </a:r>
            <a:r>
              <a:rPr lang="en-US" sz="3200" b="1" i="1" dirty="0"/>
              <a:t>bother me I've got my own problems!</a:t>
            </a:r>
            <a:endParaRPr lang="en-US" sz="3200" dirty="0"/>
          </a:p>
        </p:txBody>
      </p:sp>
      <p:pic>
        <p:nvPicPr>
          <p:cNvPr id="3" name="Picture 2" descr="C:\Users\ayhanca\Desktop\laug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28600"/>
            <a:ext cx="1404938" cy="182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62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799" y="2839860"/>
            <a:ext cx="79247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</a:rPr>
              <a:t>Did you know that 5 out of every 4 people have a problem with fractions?</a:t>
            </a:r>
          </a:p>
        </p:txBody>
      </p:sp>
      <p:pic>
        <p:nvPicPr>
          <p:cNvPr id="3" name="Picture 2" descr="C:\Users\ayhanca\Desktop\laug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85800"/>
            <a:ext cx="1404938" cy="182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3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634504"/>
              </p:ext>
            </p:extLst>
          </p:nvPr>
        </p:nvGraphicFramePr>
        <p:xfrm>
          <a:off x="2549208" y="1313152"/>
          <a:ext cx="1992085" cy="1469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583920" imgH="431640" progId="Equation.DSMT4">
                  <p:embed/>
                </p:oleObj>
              </mc:Choice>
              <mc:Fallback>
                <p:oleObj name="Equation" r:id="rId3" imgW="5839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208" y="1313152"/>
                        <a:ext cx="1992085" cy="14695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6858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Funny answers from students!</a:t>
            </a:r>
            <a:endParaRPr lang="en-US" sz="2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81000" y="2975860"/>
            <a:ext cx="7010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6370" name="Picture 2" descr="C:\Users\ayhanca\Desktop\laug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758" y="1222668"/>
            <a:ext cx="1404938" cy="182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ayhanca\Desktop\concept 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26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Microsoft Office PowerPoint</Application>
  <PresentationFormat>On-screen Show (4:3)</PresentationFormat>
  <Paragraphs>63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Caputlu</dc:creator>
  <cp:lastModifiedBy>Math Department Head</cp:lastModifiedBy>
  <cp:revision>2</cp:revision>
  <dcterms:created xsi:type="dcterms:W3CDTF">2006-08-16T00:00:00Z</dcterms:created>
  <dcterms:modified xsi:type="dcterms:W3CDTF">2014-01-07T17:38:31Z</dcterms:modified>
</cp:coreProperties>
</file>