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0"/>
  </p:notesMasterIdLst>
  <p:sldIdLst>
    <p:sldId id="397" r:id="rId3"/>
    <p:sldId id="398" r:id="rId4"/>
    <p:sldId id="335" r:id="rId5"/>
    <p:sldId id="336" r:id="rId6"/>
    <p:sldId id="337" r:id="rId7"/>
    <p:sldId id="33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11" r:id="rId18"/>
    <p:sldId id="408" r:id="rId19"/>
    <p:sldId id="410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27" r:id="rId28"/>
    <p:sldId id="428" r:id="rId29"/>
    <p:sldId id="429" r:id="rId30"/>
    <p:sldId id="425" r:id="rId31"/>
    <p:sldId id="426" r:id="rId32"/>
    <p:sldId id="303" r:id="rId33"/>
    <p:sldId id="343" r:id="rId34"/>
    <p:sldId id="345" r:id="rId35"/>
    <p:sldId id="344" r:id="rId36"/>
    <p:sldId id="346" r:id="rId37"/>
    <p:sldId id="347" r:id="rId38"/>
    <p:sldId id="350" r:id="rId39"/>
    <p:sldId id="308" r:id="rId40"/>
    <p:sldId id="359" r:id="rId41"/>
    <p:sldId id="437" r:id="rId42"/>
    <p:sldId id="438" r:id="rId43"/>
    <p:sldId id="360" r:id="rId44"/>
    <p:sldId id="395" r:id="rId45"/>
    <p:sldId id="389" r:id="rId46"/>
    <p:sldId id="367" r:id="rId47"/>
    <p:sldId id="373" r:id="rId48"/>
    <p:sldId id="440" r:id="rId49"/>
    <p:sldId id="363" r:id="rId50"/>
    <p:sldId id="390" r:id="rId51"/>
    <p:sldId id="388" r:id="rId52"/>
    <p:sldId id="391" r:id="rId53"/>
    <p:sldId id="393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92" r:id="rId66"/>
    <p:sldId id="340" r:id="rId67"/>
    <p:sldId id="341" r:id="rId68"/>
    <p:sldId id="342" r:id="rId69"/>
    <p:sldId id="354" r:id="rId70"/>
    <p:sldId id="355" r:id="rId71"/>
    <p:sldId id="374" r:id="rId72"/>
    <p:sldId id="375" r:id="rId73"/>
    <p:sldId id="376" r:id="rId74"/>
    <p:sldId id="377" r:id="rId75"/>
    <p:sldId id="378" r:id="rId76"/>
    <p:sldId id="379" r:id="rId77"/>
    <p:sldId id="382" r:id="rId78"/>
    <p:sldId id="383" r:id="rId79"/>
    <p:sldId id="384" r:id="rId80"/>
    <p:sldId id="394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9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E6"/>
    <a:srgbClr val="FFFF00"/>
    <a:srgbClr val="70AE85"/>
    <a:srgbClr val="00FF00"/>
    <a:srgbClr val="FF66FF"/>
    <a:srgbClr val="0000FF"/>
    <a:srgbClr val="FF33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F5070E-5C03-452B-B638-256F8EDE3E19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ED453-FDD7-43C2-9949-B30140B22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A972A-8BF4-4812-9CA1-DAE00E4D3FD9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918B-4AC5-4087-B858-C6B54479F43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19C1A-9D3D-41BC-8A93-84D934BD3381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10AB-AB87-48E0-B1E2-6AFEF7D0E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02403-276C-4825-AFE1-E52E1FDA5A0C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2EC45-B37C-4735-A436-467D947A1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</p:grpSp>
      <p:sp>
        <p:nvSpPr>
          <p:cNvPr id="1372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74621-B4B9-4153-B804-2B7F3B59058C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A4934-46C1-4A42-81C4-1BE5AA27F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F67B6-6A84-448E-86E6-A2096C0A38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77DC6-6C65-4206-B282-155B25ADA03E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1B6CD-AEB5-49DE-A494-13D4CB29F2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B5D37-D7D7-4533-BC15-CDA3CF939CC4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BB4CE-D46F-449B-9B88-205719D8E9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59D90-6408-422F-B22A-C0161A88EE26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914F-7ED8-4396-AEC6-68ECFE224E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E8C9A-4DE8-432B-A304-FBA36877275D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733D6-BD77-4A44-8E11-2D99A0DDD6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3F16-51A1-4820-B5CB-EDDCF368BC63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B5D4-BA41-431F-AA20-53348C6019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DB915-C85D-41FD-A298-A67B8DD5D5CD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29A19-0E36-4DD6-85D2-861073DCCD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71587-8274-4FF5-84E3-EF7EEA9FAE11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DCA61-DA71-4ADC-990D-CBB5D49DF299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647E8-2D30-4C0D-A669-5B621A29B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639C8-7F2B-458D-850E-D61120E4EF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8B589-9717-49D5-A19C-5F3C7ADADE97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E031B-223C-47C1-9116-E2AF650BB5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77ABE-B8C4-4208-A12C-5FEEA62AC327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B211F-32FD-447C-9D50-23D7FEF783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36521-0EA2-40CE-9238-89EF922A7326}" type="datetimeFigureOut">
              <a:rPr lang="en-US"/>
              <a:pPr/>
              <a:t>1/7/2014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D0C19-9E6C-4C42-BE11-A0B936A72CC2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8A49-7A70-46B2-810F-CB73F57D2BA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03D4D-4054-440F-815A-C76367592B23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FD651-CD01-48A8-9ED5-FD97D5DF9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711DD-EB02-4176-9373-9EAC8BB08A5A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1A35-EEDB-417E-9810-4BCFD3F3B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B6C18-8AA3-401C-B5A5-D64A147055BA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BBC9-A7DA-49DE-9AF0-8D87B0958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E6D70E-6B24-483A-9A36-3E33EF444546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0E01A-B9DD-4620-80E1-AD529E084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33369-85A7-4862-8576-DB2329BD5C05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4AFB9C7-9ABA-4575-9672-752F181A9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AB845-C91B-4C41-982D-A29E9AF7149E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EEDD-5139-4A77-BBB6-1C76AF45A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fld id="{A1EE9D7F-3791-4C6E-B039-A20CCCC32AF1}" type="datetimeFigureOut">
              <a:rPr lang="en-US"/>
              <a:pPr/>
              <a:t>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8B0B515A-8A6D-4F0C-978B-CB886FCED20A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35" r:id="rId2"/>
    <p:sldLayoutId id="2147483852" r:id="rId3"/>
    <p:sldLayoutId id="2147483836" r:id="rId4"/>
    <p:sldLayoutId id="2147483853" r:id="rId5"/>
    <p:sldLayoutId id="2147483837" r:id="rId6"/>
    <p:sldLayoutId id="2147483838" r:id="rId7"/>
    <p:sldLayoutId id="2147483854" r:id="rId8"/>
    <p:sldLayoutId id="2147483855" r:id="rId9"/>
    <p:sldLayoutId id="2147483839" r:id="rId10"/>
    <p:sldLayoutId id="214748384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6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321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6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328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333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335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13337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</p:grpSp>
      <p:sp>
        <p:nvSpPr>
          <p:cNvPr id="136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43C2ADF8-AB23-4A9E-98E9-C1984E3904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62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5AA06F33-E6B7-46D4-8FD8-FE2EF30D8223}" type="datetimeFigureOut">
              <a:rPr lang="en-US"/>
              <a:pPr/>
              <a:t>1/7/2014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6477000" cy="23012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sz="600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Math-magic Show</a:t>
            </a:r>
            <a:r>
              <a:rPr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/>
            </a:r>
            <a:br>
              <a:rPr smtClean="0">
                <a:solidFill>
                  <a:srgbClr val="FF0000"/>
                </a:solidFill>
                <a:latin typeface="Arial Black" pitchFamily="34" charset="0"/>
                <a:cs typeface="+mj-cs"/>
              </a:rPr>
            </a:br>
            <a:r>
              <a:rPr sz="280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br>
              <a:rPr smtClean="0">
                <a:solidFill>
                  <a:srgbClr val="FF0000"/>
                </a:solidFill>
                <a:latin typeface="Arial Black" pitchFamily="34" charset="0"/>
                <a:cs typeface="+mj-cs"/>
              </a:rPr>
            </a:br>
            <a:r>
              <a:rPr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  </a:t>
            </a:r>
            <a:endParaRPr>
              <a:solidFill>
                <a:srgbClr val="FF0000"/>
              </a:solidFill>
              <a:latin typeface="Arial Black" pitchFamily="34" charset="0"/>
              <a:cs typeface="+mj-cs"/>
            </a:endParaRPr>
          </a:p>
        </p:txBody>
      </p:sp>
      <p:pic>
        <p:nvPicPr>
          <p:cNvPr id="1027" name="Picture 3" descr="C:\Users\MNEAGOY\Pictures\Magic\imagesCA4SXH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76800"/>
            <a:ext cx="168442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-381000" y="2819400"/>
            <a:ext cx="92202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000" smtClean="0">
                <a:solidFill>
                  <a:srgbClr val="FF0000"/>
                </a:solidFill>
                <a:ea typeface="ＭＳ Ｐゴシック" pitchFamily="34" charset="-128"/>
              </a:rPr>
              <a:t>…equals what?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look more closely…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2743200" y="1524000"/>
            <a:ext cx="2209800" cy="51054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t>????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5867400"/>
            <a:ext cx="1104902" cy="1587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			   YES!!!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2743200" y="1524000"/>
            <a:ext cx="2209800" cy="51054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t>4100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5867400"/>
            <a:ext cx="1104902" cy="1587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-304800" y="609600"/>
            <a:ext cx="89154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	  </a:t>
            </a:r>
            <a:r>
              <a:rPr lang="en-US" sz="32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You</a:t>
            </a:r>
            <a:r>
              <a:rPr lang="en-US" altLang="en-US" sz="32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’</a:t>
            </a:r>
            <a:r>
              <a:rPr lang="en-US" sz="32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re still not ready for the show</a:t>
            </a: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sz="32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    </a:t>
            </a:r>
            <a:r>
              <a:rPr lang="en-US" sz="3200" smtClean="0">
                <a:solidFill>
                  <a:srgbClr val="00FF00"/>
                </a:solidFill>
                <a:latin typeface="Lucida Handwriting" pitchFamily="66" charset="0"/>
                <a:ea typeface="ＭＳ Ｐゴシック" pitchFamily="34" charset="-128"/>
              </a:rPr>
              <a:t> But you</a:t>
            </a:r>
            <a:r>
              <a:rPr lang="en-US" altLang="en-US" sz="3200" smtClean="0">
                <a:solidFill>
                  <a:srgbClr val="00FF00"/>
                </a:solidFill>
                <a:latin typeface="Lucida Handwriting" pitchFamily="66" charset="0"/>
                <a:ea typeface="ＭＳ Ｐゴシック" pitchFamily="34" charset="-128"/>
              </a:rPr>
              <a:t>’</a:t>
            </a:r>
            <a:r>
              <a:rPr lang="en-US" sz="3200" smtClean="0">
                <a:solidFill>
                  <a:srgbClr val="00FF00"/>
                </a:solidFill>
                <a:latin typeface="Lucida Handwriting" pitchFamily="66" charset="0"/>
                <a:ea typeface="ＭＳ Ｐゴシック" pitchFamily="34" charset="-128"/>
              </a:rPr>
              <a:t>re still having fun, right?</a:t>
            </a:r>
            <a:endParaRPr lang="en-US" sz="3200" smtClean="0">
              <a:solidFill>
                <a:srgbClr val="00FF00"/>
              </a:solidFill>
              <a:latin typeface="Lucida Calligraphy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One More Spatial Sense Warm-Up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050" y="2057400"/>
          <a:ext cx="5040310" cy="3048000"/>
        </p:xfrm>
        <a:graphic>
          <a:graphicData uri="http://schemas.openxmlformats.org/drawingml/2006/table">
            <a:tbl>
              <a:tblPr/>
              <a:tblGrid>
                <a:gridCol w="51431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</a:tblGrid>
              <a:tr h="304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508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1126770" rIns="457056" bIns="944265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Few Instructions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Some tricks directed to the audience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Most will involve one or more assistants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A random method for selection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Your applause will be my indicator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Card trick vocabulary: to </a:t>
            </a:r>
            <a:r>
              <a:rPr lang="en-US" alt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“</a:t>
            </a:r>
            <a:r>
              <a:rPr 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square a deck</a:t>
            </a:r>
            <a:r>
              <a:rPr lang="en-US" altLang="en-US" sz="2800" dirty="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”</a:t>
            </a:r>
            <a:endParaRPr lang="en-US" sz="2800" dirty="0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ja-JP" sz="2800" dirty="0" smtClean="0">
                <a:solidFill>
                  <a:srgbClr val="00FF00"/>
                </a:solidFill>
                <a:latin typeface="Lucida Handwriting" pitchFamily="66" charset="0"/>
                <a:ea typeface="ＭＳ Ｐゴシック" pitchFamily="34" charset="-128"/>
              </a:rPr>
              <a:t>And please turn your cell/smartphones off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dirty="0" smtClean="0">
              <a:solidFill>
                <a:srgbClr val="00FF00"/>
              </a:solidFill>
              <a:latin typeface="Lucida Handwriting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Bookworm Problem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21336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10-volume</a:t>
            </a:r>
            <a:r>
              <a:rPr lang="en-US" smtClean="0">
                <a:ea typeface="ＭＳ Ｐゴシック" pitchFamily="34" charset="-128"/>
              </a:rPr>
              <a:t> encyclopedia sits on a shelf.  Each volume is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4 cm </a:t>
            </a:r>
            <a:r>
              <a:rPr lang="en-US" smtClean="0">
                <a:ea typeface="ＭＳ Ｐゴシック" pitchFamily="34" charset="-128"/>
              </a:rPr>
              <a:t>thick. Suppose a book-worm starts at the </a:t>
            </a:r>
            <a:r>
              <a:rPr lang="en-US" b="1" smtClean="0">
                <a:solidFill>
                  <a:srgbClr val="00FFE6"/>
                </a:solidFill>
                <a:ea typeface="ＭＳ Ｐゴシック" pitchFamily="34" charset="-128"/>
              </a:rPr>
              <a:t>front cover </a:t>
            </a:r>
            <a:r>
              <a:rPr lang="en-US" smtClean="0">
                <a:ea typeface="ＭＳ Ｐゴシック" pitchFamily="34" charset="-128"/>
              </a:rPr>
              <a:t>of </a:t>
            </a: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Volume 1</a:t>
            </a:r>
            <a:r>
              <a:rPr lang="en-US" smtClean="0">
                <a:ea typeface="ＭＳ Ｐゴシック" pitchFamily="34" charset="-128"/>
              </a:rPr>
              <a:t> and eats his way in a </a:t>
            </a:r>
            <a:r>
              <a:rPr lang="en-US" b="1" smtClean="0">
                <a:ea typeface="ＭＳ Ｐゴシック" pitchFamily="34" charset="-128"/>
              </a:rPr>
              <a:t>straight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ea typeface="ＭＳ Ｐゴシック" pitchFamily="34" charset="-128"/>
              </a:rPr>
              <a:t>horizontal</a:t>
            </a:r>
            <a:r>
              <a:rPr lang="en-US" smtClean="0">
                <a:ea typeface="ＭＳ Ｐゴシック" pitchFamily="34" charset="-128"/>
              </a:rPr>
              <a:t> line to the </a:t>
            </a:r>
            <a:r>
              <a:rPr lang="en-US" b="1" smtClean="0">
                <a:solidFill>
                  <a:srgbClr val="00FFE6"/>
                </a:solidFill>
                <a:ea typeface="ＭＳ Ｐゴシック" pitchFamily="34" charset="-128"/>
              </a:rPr>
              <a:t>back cover </a:t>
            </a:r>
            <a:r>
              <a:rPr lang="en-US" smtClean="0">
                <a:ea typeface="ＭＳ Ｐゴシック" pitchFamily="34" charset="-128"/>
              </a:rPr>
              <a:t>of </a:t>
            </a: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Volume 10</a:t>
            </a:r>
            <a:r>
              <a:rPr lang="en-US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r>
              <a:rPr lang="en-US" sz="4400" b="1" smtClean="0">
                <a:solidFill>
                  <a:srgbClr val="FFFF00"/>
                </a:solidFill>
                <a:ea typeface="ＭＳ Ｐゴシック" pitchFamily="34" charset="-128"/>
              </a:rPr>
              <a:t>How far does the book-worm travel?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050" y="1524000"/>
          <a:ext cx="5040310" cy="3048000"/>
        </p:xfrm>
        <a:graphic>
          <a:graphicData uri="http://schemas.openxmlformats.org/drawingml/2006/table">
            <a:tbl>
              <a:tblPr/>
              <a:tblGrid>
                <a:gridCol w="51431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</a:tblGrid>
              <a:tr h="304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71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1126770" rIns="457056" bIns="944265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47131" name="Rectangle 6"/>
          <p:cNvSpPr>
            <a:spLocks noChangeArrowheads="1"/>
          </p:cNvSpPr>
          <p:nvPr/>
        </p:nvSpPr>
        <p:spPr bwMode="auto">
          <a:xfrm>
            <a:off x="838200" y="50292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FFE6"/>
                </a:solidFill>
              </a:rPr>
              <a:t>Que distancia viaja/recorre?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Last One: But you have to be quick!</a:t>
            </a:r>
          </a:p>
        </p:txBody>
      </p:sp>
      <p:pic>
        <p:nvPicPr>
          <p:cNvPr id="48130" name="il_fi" descr="http://www.kingofchicago.info/di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095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One die – Two dice</a:t>
            </a:r>
          </a:p>
        </p:txBody>
      </p:sp>
      <p:pic>
        <p:nvPicPr>
          <p:cNvPr id="49154" name="il_fi" descr="http://www.kingofchicago.info/di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095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0178" name="Picture 2" descr="C:\Users\MNEAGOY\Pictures\Magic\LR1065_web.jp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00200"/>
            <a:ext cx="3105150" cy="2878138"/>
          </a:xfrm>
        </p:spPr>
      </p:pic>
      <p:pic>
        <p:nvPicPr>
          <p:cNvPr id="50179" name="il_fi" descr="http://images.learningresources.com/images/products/en_us/detail/prod6380_dt.jpg"/>
          <p:cNvPicPr>
            <a:picLocks noChangeAspect="1" noChangeArrowheads="1"/>
          </p:cNvPicPr>
          <p:nvPr/>
        </p:nvPicPr>
        <p:blipFill>
          <a:blip r:embed="rId3" cstate="print"/>
          <a:srcRect t="11037" b="15251"/>
          <a:stretch>
            <a:fillRect/>
          </a:stretch>
        </p:blipFill>
        <p:spPr bwMode="auto">
          <a:xfrm>
            <a:off x="685800" y="3810000"/>
            <a:ext cx="299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One domino – Two dominoes</a:t>
            </a:r>
          </a:p>
        </p:txBody>
      </p:sp>
      <p:pic>
        <p:nvPicPr>
          <p:cNvPr id="51202" name="Picture 2" descr="C:\Users\MNEAGOY\Pictures\Magic\LR1065_web.jp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00200"/>
            <a:ext cx="3105150" cy="2878138"/>
          </a:xfrm>
        </p:spPr>
      </p:pic>
      <p:pic>
        <p:nvPicPr>
          <p:cNvPr id="51203" name="il_fi" descr="http://images.learningresources.com/images/products/en_us/detail/prod6380_dt.jpg"/>
          <p:cNvPicPr>
            <a:picLocks noChangeAspect="1" noChangeArrowheads="1"/>
          </p:cNvPicPr>
          <p:nvPr/>
        </p:nvPicPr>
        <p:blipFill>
          <a:blip r:embed="rId3" cstate="print"/>
          <a:srcRect t="11037" b="15251"/>
          <a:stretch>
            <a:fillRect/>
          </a:stretch>
        </p:blipFill>
        <p:spPr bwMode="auto">
          <a:xfrm>
            <a:off x="685800" y="3810000"/>
            <a:ext cx="299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48000" y="18288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48000" y="42672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86400" y="42672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86400" y="18288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14800" y="16764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14800" y="41910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114800" y="28956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48000" y="16764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34000" y="28956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48000" y="41910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334000" y="41910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34000" y="16764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048000" y="2895600"/>
            <a:ext cx="914400" cy="914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rgbClr val="4F74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US" sz="4000" smtClean="0">
              <a:latin typeface="Lucida Handwriting" pitchFamily="66" charset="0"/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endParaRPr lang="en-US" sz="4000" smtClean="0">
              <a:latin typeface="Lucida Handwriting" pitchFamily="66" charset="0"/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n-US" sz="6000" smtClean="0">
                <a:solidFill>
                  <a:srgbClr val="FFFF00"/>
                </a:solidFill>
                <a:latin typeface="Lucida Calligraphy" pitchFamily="66" charset="0"/>
                <a:ea typeface="ＭＳ Ｐゴシック" pitchFamily="34" charset="-128"/>
              </a:rPr>
              <a:t>Very good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few warm-ups to…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FFFF00"/>
                </a:solidFill>
                <a:latin typeface="Lucida Calligraphy" pitchFamily="66" charset="0"/>
                <a:ea typeface="ＭＳ Ｐゴシック" pitchFamily="34" charset="-128"/>
              </a:rPr>
              <a:t>check if you are still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FFFF00"/>
                </a:solidFill>
                <a:latin typeface="Lucida Calligraphy" pitchFamily="66" charset="0"/>
                <a:ea typeface="ＭＳ Ｐゴシック" pitchFamily="34" charset="-128"/>
              </a:rPr>
              <a:t>digesting your </a:t>
            </a:r>
            <a:r>
              <a:rPr lang="en-US" altLang="en-US" sz="3600" dirty="0" smtClean="0">
                <a:solidFill>
                  <a:srgbClr val="FFFF00"/>
                </a:solidFill>
                <a:latin typeface="Lucida Calligraphy" pitchFamily="66" charset="0"/>
                <a:ea typeface="ＭＳ Ｐゴシック" pitchFamily="34" charset="-128"/>
              </a:rPr>
              <a:t>lunch</a:t>
            </a:r>
            <a:endParaRPr lang="en-US" altLang="ja-JP" sz="3600" dirty="0" smtClean="0">
              <a:solidFill>
                <a:srgbClr val="FFFF00"/>
              </a:solidFill>
              <a:latin typeface="Lucida Calligraphy" pitchFamily="66" charset="0"/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Magic Domino Card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438400"/>
            <a:ext cx="2514600" cy="34290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27432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27432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3810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810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4876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4876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447800"/>
          </a:xfrm>
        </p:spPr>
        <p:txBody>
          <a:bodyPr/>
          <a:lstStyle/>
          <a:p>
            <a:pPr eaLnBrk="1" hangingPunct="1"/>
            <a:r>
              <a:rPr lang="en-US" sz="4400" smtClean="0">
                <a:ea typeface="ＭＳ Ｐゴシック" pitchFamily="34" charset="-128"/>
              </a:rPr>
              <a:t>  I will guess your number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33400" y="1295400"/>
            <a:ext cx="75819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sz="4800">
                <a:solidFill>
                  <a:srgbClr val="FF0000"/>
                </a:solidFill>
              </a:rPr>
              <a:t>1</a:t>
            </a:r>
            <a:r>
              <a:rPr lang="en-US" sz="4800">
                <a:solidFill>
                  <a:srgbClr val="0000FF"/>
                </a:solidFill>
              </a:rPr>
              <a:t>    2  </a:t>
            </a:r>
            <a:r>
              <a:rPr lang="en-US" sz="4800">
                <a:solidFill>
                  <a:srgbClr val="FFFFFF"/>
                </a:solidFill>
              </a:rPr>
              <a:t>  </a:t>
            </a:r>
            <a:r>
              <a:rPr lang="en-US" sz="4800">
                <a:solidFill>
                  <a:srgbClr val="00FF00"/>
                </a:solidFill>
              </a:rPr>
              <a:t>3</a:t>
            </a:r>
            <a:r>
              <a:rPr lang="en-US" sz="4800">
                <a:solidFill>
                  <a:srgbClr val="339966"/>
                </a:solidFill>
              </a:rPr>
              <a:t>   </a:t>
            </a:r>
            <a:r>
              <a:rPr lang="en-US" sz="4800">
                <a:solidFill>
                  <a:srgbClr val="FFFF00"/>
                </a:solidFill>
              </a:rPr>
              <a:t>4    </a:t>
            </a:r>
            <a:r>
              <a:rPr lang="en-US" sz="4800">
                <a:solidFill>
                  <a:srgbClr val="0000FF"/>
                </a:solidFill>
              </a:rPr>
              <a:t>5 </a:t>
            </a:r>
            <a:r>
              <a:rPr lang="en-US" sz="4800">
                <a:solidFill>
                  <a:srgbClr val="339966"/>
                </a:solidFill>
              </a:rPr>
              <a:t>   </a:t>
            </a:r>
            <a:r>
              <a:rPr lang="en-US" sz="4800">
                <a:solidFill>
                  <a:srgbClr val="FFFF00"/>
                </a:solidFill>
              </a:rPr>
              <a:t>6    </a:t>
            </a:r>
            <a:r>
              <a:rPr lang="en-US" sz="4800"/>
              <a:t>7</a:t>
            </a:r>
          </a:p>
          <a:p>
            <a:pPr lvl="1"/>
            <a:r>
              <a:rPr lang="en-US" sz="4800">
                <a:solidFill>
                  <a:srgbClr val="FF0000"/>
                </a:solidFill>
              </a:rPr>
              <a:t>   8    </a:t>
            </a:r>
            <a:r>
              <a:rPr lang="en-US" sz="4800"/>
              <a:t>9</a:t>
            </a:r>
            <a:r>
              <a:rPr lang="en-US" sz="4800">
                <a:solidFill>
                  <a:srgbClr val="000000"/>
                </a:solidFill>
              </a:rPr>
              <a:t>    </a:t>
            </a:r>
            <a:r>
              <a:rPr lang="en-US" sz="4800">
                <a:solidFill>
                  <a:srgbClr val="FF0000"/>
                </a:solidFill>
              </a:rPr>
              <a:t>10    </a:t>
            </a:r>
            <a:r>
              <a:rPr lang="en-US" sz="4800">
                <a:solidFill>
                  <a:srgbClr val="0000FF"/>
                </a:solidFill>
              </a:rPr>
              <a:t>11    </a:t>
            </a:r>
            <a:r>
              <a:rPr lang="en-US" sz="4800">
                <a:solidFill>
                  <a:srgbClr val="00FF00"/>
                </a:solidFill>
              </a:rPr>
              <a:t>12</a:t>
            </a:r>
            <a:endParaRPr lang="en-US" sz="4800">
              <a:solidFill>
                <a:srgbClr val="339966"/>
              </a:solidFill>
            </a:endParaRPr>
          </a:p>
          <a:p>
            <a:pPr lvl="1"/>
            <a:endParaRPr lang="en-US" sz="800">
              <a:solidFill>
                <a:srgbClr val="339966"/>
              </a:solidFill>
            </a:endParaRPr>
          </a:p>
          <a:p>
            <a:pPr lvl="1"/>
            <a:r>
              <a:rPr lang="en-US" sz="4800">
                <a:solidFill>
                  <a:srgbClr val="339966"/>
                </a:solidFill>
              </a:rPr>
              <a:t>	</a:t>
            </a:r>
            <a:r>
              <a:rPr lang="en-US" sz="4800">
                <a:solidFill>
                  <a:srgbClr val="00FF00"/>
                </a:solidFill>
              </a:rPr>
              <a:t>13</a:t>
            </a:r>
            <a:r>
              <a:rPr lang="en-US" sz="4800">
                <a:solidFill>
                  <a:srgbClr val="339966"/>
                </a:solidFill>
              </a:rPr>
              <a:t>   </a:t>
            </a:r>
            <a:r>
              <a:rPr lang="en-US" sz="4800">
                <a:solidFill>
                  <a:srgbClr val="FFFF00"/>
                </a:solidFill>
              </a:rPr>
              <a:t>14</a:t>
            </a:r>
            <a:r>
              <a:rPr lang="en-US" sz="4800">
                <a:solidFill>
                  <a:srgbClr val="FFFFFF"/>
                </a:solidFill>
              </a:rPr>
              <a:t>   </a:t>
            </a:r>
            <a:r>
              <a:rPr lang="en-US" sz="4800"/>
              <a:t>15 </a:t>
            </a:r>
            <a:r>
              <a:rPr lang="en-US" sz="4800">
                <a:solidFill>
                  <a:srgbClr val="0000FF"/>
                </a:solidFill>
              </a:rPr>
              <a:t>  16   </a:t>
            </a:r>
            <a:r>
              <a:rPr lang="en-US" sz="4800">
                <a:solidFill>
                  <a:srgbClr val="FF0000"/>
                </a:solidFill>
              </a:rPr>
              <a:t>17</a:t>
            </a:r>
            <a:r>
              <a:rPr lang="en-US" sz="800">
                <a:solidFill>
                  <a:srgbClr val="0000FF"/>
                </a:solidFill>
              </a:rPr>
              <a:t>  </a:t>
            </a:r>
          </a:p>
          <a:p>
            <a:pPr lvl="1"/>
            <a:r>
              <a:rPr lang="en-US" sz="4800">
                <a:solidFill>
                  <a:srgbClr val="0000FF"/>
                </a:solidFill>
              </a:rPr>
              <a:t>18  </a:t>
            </a:r>
            <a:r>
              <a:rPr lang="en-US" sz="4800"/>
              <a:t>19</a:t>
            </a:r>
            <a:r>
              <a:rPr lang="en-US" sz="4800">
                <a:solidFill>
                  <a:srgbClr val="0000FF"/>
                </a:solidFill>
              </a:rPr>
              <a:t>  20  </a:t>
            </a:r>
            <a:r>
              <a:rPr lang="en-US" sz="4800">
                <a:solidFill>
                  <a:srgbClr val="00FF00"/>
                </a:solidFill>
              </a:rPr>
              <a:t>21</a:t>
            </a:r>
            <a:r>
              <a:rPr lang="en-US" sz="4800">
                <a:solidFill>
                  <a:srgbClr val="0000FF"/>
                </a:solidFill>
              </a:rPr>
              <a:t>  </a:t>
            </a:r>
            <a:r>
              <a:rPr lang="en-US" sz="4800"/>
              <a:t>22</a:t>
            </a:r>
            <a:r>
              <a:rPr lang="en-US" sz="4800">
                <a:solidFill>
                  <a:srgbClr val="0000FF"/>
                </a:solidFill>
              </a:rPr>
              <a:t>  </a:t>
            </a:r>
            <a:r>
              <a:rPr lang="en-US" sz="4800">
                <a:solidFill>
                  <a:srgbClr val="FFFF00"/>
                </a:solidFill>
              </a:rPr>
              <a:t>23</a:t>
            </a:r>
            <a:r>
              <a:rPr lang="en-US" sz="4800">
                <a:solidFill>
                  <a:srgbClr val="0000FF"/>
                </a:solidFill>
              </a:rPr>
              <a:t>  24</a:t>
            </a:r>
          </a:p>
          <a:p>
            <a:pPr lvl="1"/>
            <a:endParaRPr lang="en-US" sz="800">
              <a:solidFill>
                <a:srgbClr val="0000FF"/>
              </a:solidFill>
            </a:endParaRPr>
          </a:p>
          <a:p>
            <a:pPr lvl="1"/>
            <a:r>
              <a:rPr lang="en-US" sz="4800">
                <a:solidFill>
                  <a:srgbClr val="0000FF"/>
                </a:solidFill>
              </a:rPr>
              <a:t>   </a:t>
            </a:r>
            <a:r>
              <a:rPr lang="en-US" sz="4800">
                <a:solidFill>
                  <a:srgbClr val="00FF00"/>
                </a:solidFill>
              </a:rPr>
              <a:t>25 </a:t>
            </a:r>
            <a:r>
              <a:rPr lang="en-US" sz="48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FF0000"/>
                </a:solidFill>
              </a:rPr>
              <a:t>26</a:t>
            </a:r>
            <a:r>
              <a:rPr lang="en-US" sz="4800">
                <a:solidFill>
                  <a:srgbClr val="0000FF"/>
                </a:solidFill>
              </a:rPr>
              <a:t>  </a:t>
            </a:r>
            <a:r>
              <a:rPr lang="en-US" sz="4800"/>
              <a:t>27</a:t>
            </a:r>
            <a:r>
              <a:rPr lang="en-US" sz="4800">
                <a:solidFill>
                  <a:srgbClr val="0000FF"/>
                </a:solidFill>
              </a:rPr>
              <a:t>  </a:t>
            </a:r>
            <a:r>
              <a:rPr lang="en-US" sz="4800">
                <a:solidFill>
                  <a:srgbClr val="FFFF00"/>
                </a:solidFill>
              </a:rPr>
              <a:t>28</a:t>
            </a:r>
            <a:r>
              <a:rPr lang="en-US" sz="4800">
                <a:solidFill>
                  <a:srgbClr val="0000FF"/>
                </a:solidFill>
              </a:rPr>
              <a:t>  </a:t>
            </a:r>
            <a:r>
              <a:rPr lang="en-US" sz="4800">
                <a:solidFill>
                  <a:srgbClr val="FF0000"/>
                </a:solidFill>
              </a:rPr>
              <a:t>29</a:t>
            </a:r>
            <a:r>
              <a:rPr lang="en-US" sz="4800">
                <a:solidFill>
                  <a:srgbClr val="0000FF"/>
                </a:solidFill>
              </a:rPr>
              <a:t>  30</a:t>
            </a:r>
            <a:endParaRPr lang="en-US" sz="1400">
              <a:solidFill>
                <a:srgbClr val="FFFFFF"/>
              </a:solidFill>
            </a:endParaRPr>
          </a:p>
          <a:p>
            <a:pPr algn="ctr"/>
            <a:endParaRPr lang="en-US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702945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assistant</a:t>
            </a:r>
          </a:p>
        </p:txBody>
      </p:sp>
      <p:sp>
        <p:nvSpPr>
          <p:cNvPr id="57348" name="Content Placeholder 2"/>
          <p:cNvSpPr>
            <a:spLocks/>
          </p:cNvSpPr>
          <p:nvPr/>
        </p:nvSpPr>
        <p:spPr bwMode="auto">
          <a:xfrm>
            <a:off x="0" y="56388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>
                <a:solidFill>
                  <a:srgbClr val="FFFF00"/>
                </a:solidFill>
                <a:latin typeface="Lucida Calligraphy" pitchFamily="66" charset="0"/>
              </a:rPr>
              <a:t> Pick a number, write it down, show it to the audience, then place the board face down</a:t>
            </a:r>
            <a:endParaRPr lang="en-US" sz="360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Do you see the number here?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905000" y="1919288"/>
            <a:ext cx="46482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/>
            <a:r>
              <a:rPr lang="en-US" sz="4800">
                <a:solidFill>
                  <a:srgbClr val="FFFF00"/>
                </a:solidFill>
                <a:cs typeface="Arial" pitchFamily="34" charset="0"/>
              </a:rPr>
              <a:t>20   21   22   23</a:t>
            </a:r>
          </a:p>
          <a:p>
            <a:pPr marL="914400" indent="-914400"/>
            <a:r>
              <a:rPr lang="en-US" sz="4800">
                <a:solidFill>
                  <a:srgbClr val="FFFF00"/>
                </a:solidFill>
                <a:cs typeface="Arial" pitchFamily="34" charset="0"/>
              </a:rPr>
              <a:t>    28   29   30</a:t>
            </a:r>
          </a:p>
          <a:p>
            <a:pPr marL="914400" indent="-914400">
              <a:buFontTx/>
              <a:buAutoNum type="arabicPlain" startAt="16"/>
            </a:pPr>
            <a:r>
              <a:rPr lang="en-US" sz="4800">
                <a:solidFill>
                  <a:srgbClr val="FFFF00"/>
                </a:solidFill>
                <a:cs typeface="Arial" pitchFamily="34" charset="0"/>
              </a:rPr>
              <a:t> 17   18   19</a:t>
            </a:r>
          </a:p>
          <a:p>
            <a:pPr marL="914400" indent="-914400"/>
            <a:r>
              <a:rPr lang="en-US" sz="4800">
                <a:solidFill>
                  <a:srgbClr val="FFFF00"/>
                </a:solidFill>
                <a:cs typeface="Arial" pitchFamily="34" charset="0"/>
              </a:rPr>
              <a:t>24   25   26   27</a:t>
            </a:r>
          </a:p>
          <a:p>
            <a:pPr marL="914400" indent="-914400" eaLnBrk="0" hangingPunct="0"/>
            <a:endParaRPr lang="en-US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2895600" y="54705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YES or NO?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1295400" y="3048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      </a:t>
            </a:r>
            <a:r>
              <a:rPr lang="en-US" smtClean="0">
                <a:ea typeface="ＭＳ Ｐゴシック" pitchFamily="34" charset="-128"/>
              </a:rPr>
              <a:t>What about here?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981200" y="20447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 eaLnBrk="0" hangingPunct="0"/>
            <a:r>
              <a:rPr lang="en-US" sz="4800">
                <a:solidFill>
                  <a:srgbClr val="FF66FF"/>
                </a:solidFill>
                <a:cs typeface="Arial" pitchFamily="34" charset="0"/>
              </a:rPr>
              <a:t> 12   13   14   15</a:t>
            </a:r>
          </a:p>
          <a:p>
            <a:pPr marL="914400" indent="-914400" eaLnBrk="0" hangingPunct="0"/>
            <a:r>
              <a:rPr lang="en-US" sz="4800">
                <a:solidFill>
                  <a:srgbClr val="FF66FF"/>
                </a:solidFill>
                <a:cs typeface="Arial" pitchFamily="34" charset="0"/>
              </a:rPr>
              <a:t>   8   9   10   11</a:t>
            </a:r>
          </a:p>
          <a:p>
            <a:pPr marL="914400" indent="-914400" eaLnBrk="0" hangingPunct="0"/>
            <a:r>
              <a:rPr lang="en-US" sz="4800">
                <a:solidFill>
                  <a:srgbClr val="FF66FF"/>
                </a:solidFill>
                <a:cs typeface="Arial" pitchFamily="34" charset="0"/>
              </a:rPr>
              <a:t>    28   29   30 </a:t>
            </a:r>
          </a:p>
          <a:p>
            <a:pPr marL="914400" indent="-914400" eaLnBrk="0" hangingPunct="0"/>
            <a:r>
              <a:rPr lang="en-US" sz="4800">
                <a:solidFill>
                  <a:srgbClr val="FF66FF"/>
                </a:solidFill>
                <a:cs typeface="Arial" pitchFamily="34" charset="0"/>
              </a:rPr>
              <a:t> 24   25   26   27   </a:t>
            </a: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2895600" y="54705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YES or NO?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25146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And here?</a:t>
            </a: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52600" y="2058988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 eaLnBrk="0" hangingPunct="0"/>
            <a:r>
              <a:rPr lang="en-US" sz="4800">
                <a:solidFill>
                  <a:srgbClr val="66FFFF"/>
                </a:solidFill>
                <a:cs typeface="Arial" pitchFamily="34" charset="0"/>
              </a:rPr>
              <a:t>12   13   14   15</a:t>
            </a:r>
          </a:p>
          <a:p>
            <a:pPr marL="914400" indent="-914400" eaLnBrk="0" hangingPunct="0"/>
            <a:r>
              <a:rPr lang="en-US" sz="4800">
                <a:solidFill>
                  <a:srgbClr val="66FFFF"/>
                </a:solidFill>
                <a:cs typeface="Arial" pitchFamily="34" charset="0"/>
              </a:rPr>
              <a:t>   </a:t>
            </a:r>
            <a:r>
              <a:rPr lang="en-US" sz="4800">
                <a:solidFill>
                  <a:srgbClr val="66FFFF"/>
                </a:solidFill>
              </a:rPr>
              <a:t>4    5    6    7</a:t>
            </a:r>
          </a:p>
          <a:p>
            <a:pPr marL="914400" indent="-914400" eaLnBrk="0" hangingPunct="0"/>
            <a:r>
              <a:rPr lang="en-US" sz="4800">
                <a:solidFill>
                  <a:srgbClr val="66FFFF"/>
                </a:solidFill>
                <a:cs typeface="Arial" pitchFamily="34" charset="0"/>
              </a:rPr>
              <a:t>     28   29   30</a:t>
            </a:r>
          </a:p>
          <a:p>
            <a:pPr marL="914400" indent="-914400" eaLnBrk="0" hangingPunct="0"/>
            <a:r>
              <a:rPr lang="en-US" sz="4800">
                <a:solidFill>
                  <a:srgbClr val="66FFFF"/>
                </a:solidFill>
                <a:cs typeface="Arial" pitchFamily="34" charset="0"/>
              </a:rPr>
              <a:t> 20   21   22   23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895600" y="54705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YES or NO?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          </a:t>
            </a:r>
            <a:r>
              <a:rPr lang="en-US" smtClean="0">
                <a:ea typeface="ＭＳ Ｐゴシック" pitchFamily="34" charset="-128"/>
              </a:rPr>
              <a:t>Here?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0" y="20447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 eaLnBrk="0" hangingPunct="0"/>
            <a:r>
              <a:rPr lang="en-US" sz="4800">
                <a:solidFill>
                  <a:srgbClr val="00FF00"/>
                </a:solidFill>
                <a:cs typeface="Arial" pitchFamily="34" charset="0"/>
              </a:rPr>
              <a:t>10   11   14   15</a:t>
            </a:r>
          </a:p>
          <a:p>
            <a:pPr marL="914400" indent="-914400" eaLnBrk="0" hangingPunct="0"/>
            <a:r>
              <a:rPr lang="en-US" sz="4800">
                <a:solidFill>
                  <a:srgbClr val="00FF00"/>
                </a:solidFill>
                <a:cs typeface="Arial" pitchFamily="34" charset="0"/>
              </a:rPr>
              <a:t>  2    3    6    7</a:t>
            </a:r>
          </a:p>
          <a:p>
            <a:pPr marL="914400" indent="-914400" eaLnBrk="0" hangingPunct="0"/>
            <a:r>
              <a:rPr lang="en-US" sz="4800">
                <a:solidFill>
                  <a:srgbClr val="00FF00"/>
                </a:solidFill>
                <a:cs typeface="Arial" pitchFamily="34" charset="0"/>
              </a:rPr>
              <a:t>   26   27   30  </a:t>
            </a:r>
          </a:p>
          <a:p>
            <a:pPr marL="914400" indent="-914400" eaLnBrk="0" hangingPunct="0"/>
            <a:r>
              <a:rPr lang="en-US" sz="4800">
                <a:solidFill>
                  <a:srgbClr val="00FF00"/>
                </a:solidFill>
                <a:cs typeface="Arial" pitchFamily="34" charset="0"/>
              </a:rPr>
              <a:t>18   19   22   23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895600" y="54705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YES or NO?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smtClean="0">
                <a:ea typeface="ＭＳ Ｐゴシック" pitchFamily="34" charset="-128"/>
              </a:rPr>
              <a:t>And finally, here?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0" y="2058988"/>
            <a:ext cx="4343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14400" indent="-914400" eaLnBrk="0" hangingPunct="0"/>
            <a:r>
              <a:rPr lang="en-US" sz="4800">
                <a:solidFill>
                  <a:srgbClr val="FF3300"/>
                </a:solidFill>
                <a:cs typeface="Arial" pitchFamily="34" charset="0"/>
              </a:rPr>
              <a:t> 9   11   13   15</a:t>
            </a:r>
          </a:p>
          <a:p>
            <a:pPr marL="914400" indent="-914400" eaLnBrk="0" hangingPunct="0"/>
            <a:r>
              <a:rPr lang="en-US" sz="4800">
                <a:solidFill>
                  <a:srgbClr val="FF3300"/>
                </a:solidFill>
                <a:cs typeface="Arial" pitchFamily="34" charset="0"/>
              </a:rPr>
              <a:t>   25   27   29</a:t>
            </a:r>
          </a:p>
          <a:p>
            <a:pPr marL="914400" indent="-914400" eaLnBrk="0" hangingPunct="0"/>
            <a:r>
              <a:rPr lang="en-US" sz="4800">
                <a:solidFill>
                  <a:srgbClr val="FF3300"/>
                </a:solidFill>
                <a:cs typeface="Arial" pitchFamily="34" charset="0"/>
              </a:rPr>
              <a:t>  1    3    5    7  </a:t>
            </a:r>
          </a:p>
          <a:p>
            <a:pPr marL="914400" indent="-914400" eaLnBrk="0" hangingPunct="0"/>
            <a:r>
              <a:rPr lang="en-US" sz="4800">
                <a:solidFill>
                  <a:srgbClr val="FF3300"/>
                </a:solidFill>
                <a:cs typeface="Arial" pitchFamily="34" charset="0"/>
              </a:rPr>
              <a:t>17  19   21   23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2895600" y="54705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YES or NO?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52578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ea typeface="ＭＳ Ｐゴシック" pitchFamily="34" charset="-128"/>
              </a:rPr>
              <a:t>    Calendar Magic</a:t>
            </a:r>
          </a:p>
        </p:txBody>
      </p:sp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assistant</a:t>
            </a:r>
          </a:p>
        </p:txBody>
      </p:sp>
      <p:pic>
        <p:nvPicPr>
          <p:cNvPr id="63491" name="Picture 1" descr="2013-calend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193800"/>
            <a:ext cx="4152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086600" cy="16303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Flying Card</a:t>
            </a:r>
          </a:p>
        </p:txBody>
      </p:sp>
      <p:pic>
        <p:nvPicPr>
          <p:cNvPr id="64514" name="Picture 5" descr="imagesCAV572N7"/>
          <p:cNvPicPr>
            <a:picLocks noChangeAspect="1" noChangeArrowheads="1"/>
          </p:cNvPicPr>
          <p:nvPr/>
        </p:nvPicPr>
        <p:blipFill>
          <a:blip r:embed="rId2" cstate="print"/>
          <a:srcRect b="5347"/>
          <a:stretch>
            <a:fillRect/>
          </a:stretch>
        </p:blipFill>
        <p:spPr bwMode="auto">
          <a:xfrm>
            <a:off x="5715000" y="2525713"/>
            <a:ext cx="26670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6" descr="card_tricks_fan_twohanded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3657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assistant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		Ring Puzzles</a:t>
            </a:r>
          </a:p>
        </p:txBody>
      </p:sp>
      <p:pic>
        <p:nvPicPr>
          <p:cNvPr id="65538" name="Picture 3" descr="Ring pu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62100"/>
            <a:ext cx="28003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orseshoe[2]"/>
          <p:cNvPicPr>
            <a:picLocks noChangeAspect="1" noChangeArrowheads="1"/>
          </p:cNvPicPr>
          <p:nvPr/>
        </p:nvPicPr>
        <p:blipFill>
          <a:blip r:embed="rId3" cstate="print"/>
          <a:srcRect l="4062" t="25000" r="7813" b="28751"/>
          <a:stretch>
            <a:fillRect/>
          </a:stretch>
        </p:blipFill>
        <p:spPr bwMode="auto">
          <a:xfrm>
            <a:off x="762000" y="4267200"/>
            <a:ext cx="4114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imagesCAQ88G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b="1">
                <a:solidFill>
                  <a:schemeClr val="bg1"/>
                </a:solidFill>
              </a:rPr>
              <a:t>The audience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7"/>
          <p:cNvSpPr>
            <a:spLocks noChangeArrowheads="1"/>
          </p:cNvSpPr>
          <p:nvPr/>
        </p:nvSpPr>
        <p:spPr bwMode="auto">
          <a:xfrm>
            <a:off x="2590800" y="1905000"/>
            <a:ext cx="3505200" cy="34290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Octagon Magic: Spatial Sense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3581400" y="2971800"/>
            <a:ext cx="1600200" cy="1295400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10400" y="0"/>
            <a:ext cx="2133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audience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 will halve what you have</a:t>
            </a:r>
          </a:p>
        </p:txBody>
      </p:sp>
      <p:pic>
        <p:nvPicPr>
          <p:cNvPr id="66562" name="Picture 4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8382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22098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35814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49530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8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61722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9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73914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11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assistant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 I will guess your 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Numbers!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685800" y="2179638"/>
            <a:ext cx="8001000" cy="4525962"/>
          </a:xfrm>
        </p:spPr>
        <p:txBody>
          <a:bodyPr/>
          <a:lstStyle/>
          <a:p>
            <a:pPr marL="34925" indent="0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marL="34925" indent="0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Pick a whole number 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between</a:t>
            </a:r>
            <a:r>
              <a:rPr lang="en-US" smtClean="0">
                <a:ea typeface="ＭＳ Ｐゴシック" pitchFamily="34" charset="-128"/>
              </a:rPr>
              <a:t> 100 and 300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It 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can</a:t>
            </a:r>
            <a:r>
              <a:rPr lang="en-US" altLang="en-US" smtClean="0">
                <a:solidFill>
                  <a:srgbClr val="00FFE6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 be 100 and it 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can</a:t>
            </a:r>
            <a:r>
              <a:rPr lang="en-US" altLang="en-US" smtClean="0">
                <a:solidFill>
                  <a:srgbClr val="00FFE6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00FFE6"/>
                </a:solidFill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 be 300</a:t>
            </a:r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b="1">
                <a:solidFill>
                  <a:schemeClr val="bg1"/>
                </a:solidFill>
              </a:rPr>
              <a:t>3 assistants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Secret Move</a:t>
            </a:r>
          </a:p>
        </p:txBody>
      </p:sp>
      <p:sp>
        <p:nvSpPr>
          <p:cNvPr id="69634" name="AutoShape 4"/>
          <p:cNvSpPr>
            <a:spLocks noChangeArrowheads="1"/>
          </p:cNvSpPr>
          <p:nvPr/>
        </p:nvSpPr>
        <p:spPr bwMode="auto">
          <a:xfrm rot="5400000">
            <a:off x="21240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 rot="5400000">
            <a:off x="14382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AutoShape 7"/>
          <p:cNvSpPr>
            <a:spLocks noChangeArrowheads="1"/>
          </p:cNvSpPr>
          <p:nvPr/>
        </p:nvSpPr>
        <p:spPr bwMode="auto">
          <a:xfrm rot="5400000">
            <a:off x="28098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 rot="5400000">
            <a:off x="7524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AutoShape 9"/>
          <p:cNvSpPr>
            <a:spLocks noChangeArrowheads="1"/>
          </p:cNvSpPr>
          <p:nvPr/>
        </p:nvSpPr>
        <p:spPr bwMode="auto">
          <a:xfrm rot="5400000">
            <a:off x="34956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AutoShape 10"/>
          <p:cNvSpPr>
            <a:spLocks noChangeArrowheads="1"/>
          </p:cNvSpPr>
          <p:nvPr/>
        </p:nvSpPr>
        <p:spPr bwMode="auto">
          <a:xfrm rot="5400000">
            <a:off x="666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utoShape 11"/>
          <p:cNvSpPr>
            <a:spLocks noChangeArrowheads="1"/>
          </p:cNvSpPr>
          <p:nvPr/>
        </p:nvSpPr>
        <p:spPr bwMode="auto">
          <a:xfrm rot="5400000">
            <a:off x="41814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AutoShape 12"/>
          <p:cNvSpPr>
            <a:spLocks noChangeArrowheads="1"/>
          </p:cNvSpPr>
          <p:nvPr/>
        </p:nvSpPr>
        <p:spPr bwMode="auto">
          <a:xfrm rot="5400000">
            <a:off x="48672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AutoShape 13"/>
          <p:cNvSpPr>
            <a:spLocks noChangeArrowheads="1"/>
          </p:cNvSpPr>
          <p:nvPr/>
        </p:nvSpPr>
        <p:spPr bwMode="auto">
          <a:xfrm rot="5400000">
            <a:off x="55530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4"/>
          <p:cNvSpPr>
            <a:spLocks noChangeArrowheads="1"/>
          </p:cNvSpPr>
          <p:nvPr/>
        </p:nvSpPr>
        <p:spPr bwMode="auto">
          <a:xfrm rot="5400000">
            <a:off x="62388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AutoShape 15"/>
          <p:cNvSpPr>
            <a:spLocks noChangeArrowheads="1"/>
          </p:cNvSpPr>
          <p:nvPr/>
        </p:nvSpPr>
        <p:spPr bwMode="auto">
          <a:xfrm rot="5400000">
            <a:off x="69246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AutoShape 16"/>
          <p:cNvSpPr>
            <a:spLocks noChangeArrowheads="1"/>
          </p:cNvSpPr>
          <p:nvPr/>
        </p:nvSpPr>
        <p:spPr bwMode="auto">
          <a:xfrm rot="5400000">
            <a:off x="76104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AutoShape 17"/>
          <p:cNvSpPr>
            <a:spLocks noChangeArrowheads="1"/>
          </p:cNvSpPr>
          <p:nvPr/>
        </p:nvSpPr>
        <p:spPr bwMode="auto">
          <a:xfrm rot="5400000">
            <a:off x="8296275" y="2886075"/>
            <a:ext cx="914400" cy="47625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Text Box 18"/>
          <p:cNvSpPr txBox="1">
            <a:spLocks noChangeArrowheads="1"/>
          </p:cNvSpPr>
          <p:nvPr/>
        </p:nvSpPr>
        <p:spPr bwMode="auto">
          <a:xfrm>
            <a:off x="2590800" y="4297363"/>
            <a:ext cx="3962400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13 identical objects</a:t>
            </a:r>
          </a:p>
        </p:txBody>
      </p:sp>
      <p:sp>
        <p:nvSpPr>
          <p:cNvPr id="69648" name="Text Box 19"/>
          <p:cNvSpPr txBox="1">
            <a:spLocks noChangeArrowheads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 assistants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Magic Touch…</a:t>
            </a:r>
          </a:p>
        </p:txBody>
      </p:sp>
      <p:pic>
        <p:nvPicPr>
          <p:cNvPr id="70658" name="Picture 2" descr="C:\Users\MNEAGOY\Pictures\Magic\ha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2838" y="2819400"/>
            <a:ext cx="3789362" cy="3081338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1066800" y="579438"/>
            <a:ext cx="4495800" cy="86836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0000FF"/>
                </a:solidFill>
                <a:ea typeface="ＭＳ Ｐゴシック" pitchFamily="34" charset="-128"/>
              </a:rPr>
              <a:t>The Magic Rope</a:t>
            </a:r>
          </a:p>
        </p:txBody>
      </p:sp>
      <p:pic>
        <p:nvPicPr>
          <p:cNvPr id="71682" name="Picture 2" descr="C:\Users\MNEAGOY\Pictures\Magic\imagesCAUGBZW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86175" y="2209800"/>
            <a:ext cx="4473575" cy="3352800"/>
          </a:xfrm>
        </p:spPr>
      </p:pic>
      <p:pic>
        <p:nvPicPr>
          <p:cNvPr id="71683" name="Picture 3" descr="C:\Users\MNEAGOY\Pictures\Magic\imagesCA8EAY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Thank you very much!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/>
            </a:r>
            <a:br>
              <a:rPr lang="en-US" sz="2000" dirty="0" smtClean="0">
                <a:ea typeface="+mn-ea"/>
                <a:cs typeface="+mn-cs"/>
              </a:rPr>
            </a:br>
            <a:r>
              <a:rPr lang="en-US" sz="2400" dirty="0" smtClean="0">
                <a:ea typeface="+mn-ea"/>
                <a:cs typeface="+mn-cs"/>
              </a:rPr>
              <a:t>MonicaNeagoy@earthlink.net</a:t>
            </a:r>
            <a:endParaRPr lang="en-US" sz="2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  </a:t>
            </a:r>
            <a:r>
              <a:rPr lang="en-US" sz="4800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An Encore?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819400"/>
            <a:ext cx="7239000" cy="23012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sz="4000" b="0" dirty="0" smtClean="0">
                <a:latin typeface="Tahoma" charset="0"/>
                <a:cs typeface="+mj-cs"/>
              </a:rPr>
              <a:t>Thank</a:t>
            </a:r>
            <a:r>
              <a:rPr sz="4000" dirty="0" smtClean="0">
                <a:latin typeface="Tahoma" charset="0"/>
                <a:cs typeface="+mj-cs"/>
              </a:rPr>
              <a:t> </a:t>
            </a:r>
            <a:r>
              <a:rPr sz="4000" b="0" dirty="0" smtClean="0">
                <a:latin typeface="Tahoma" charset="0"/>
                <a:cs typeface="+mj-cs"/>
              </a:rPr>
              <a:t>you very much!</a:t>
            </a:r>
            <a:r>
              <a:rPr sz="4000" b="0" dirty="0">
                <a:cs typeface="+mj-cs"/>
              </a:rPr>
              <a:t> </a:t>
            </a:r>
            <a:r>
              <a:rPr sz="4400" dirty="0" smtClean="0">
                <a:cs typeface="+mj-cs"/>
              </a:rPr>
              <a:t/>
            </a:r>
            <a:br>
              <a:rPr sz="4400" dirty="0" smtClean="0">
                <a:cs typeface="+mj-cs"/>
              </a:rPr>
            </a:br>
            <a:r>
              <a:rPr sz="4400" dirty="0" smtClean="0">
                <a:cs typeface="+mj-cs"/>
              </a:rPr>
              <a:t>Gracias</a:t>
            </a:r>
            <a:endParaRPr sz="4400" dirty="0">
              <a:latin typeface="Tahoma" charset="0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12.  Finale: Double Magic</a:t>
            </a:r>
          </a:p>
        </p:txBody>
      </p:sp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762000" y="1828800"/>
            <a:ext cx="6019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Lucida Calligraphy" pitchFamily="66" charset="0"/>
              </a:rPr>
              <a:t>The mathematician</a:t>
            </a:r>
            <a:r>
              <a:rPr lang="ja-JP" altLang="en-US" sz="3200">
                <a:solidFill>
                  <a:srgbClr val="FFFF00"/>
                </a:solidFill>
                <a:latin typeface="Lucida Calligraphy" pitchFamily="66" charset="0"/>
              </a:rPr>
              <a:t>’</a:t>
            </a:r>
            <a: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  <a:t>s way</a:t>
            </a:r>
            <a:b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</a:br>
            <a:r>
              <a:rPr lang="en-US" altLang="ja-JP" sz="2000">
                <a:solidFill>
                  <a:srgbClr val="FFFF00"/>
                </a:solidFill>
                <a:latin typeface="Lucida Calligraphy" pitchFamily="66" charset="0"/>
              </a:rPr>
              <a:t/>
            </a:r>
            <a:br>
              <a:rPr lang="en-US" altLang="ja-JP" sz="2000">
                <a:solidFill>
                  <a:srgbClr val="FFFF00"/>
                </a:solidFill>
                <a:latin typeface="Lucida Calligraphy" pitchFamily="66" charset="0"/>
              </a:rPr>
            </a:br>
            <a: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  <a:t>            </a:t>
            </a:r>
            <a:r>
              <a:rPr lang="en-US" altLang="ja-JP" sz="3200" i="1">
                <a:solidFill>
                  <a:srgbClr val="FFFF00"/>
                </a:solidFill>
                <a:latin typeface="Lucida Calligraphy" pitchFamily="66" charset="0"/>
              </a:rPr>
              <a:t>then…</a:t>
            </a:r>
            <a: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  <a:t/>
            </a:r>
            <a:b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</a:br>
            <a:r>
              <a:rPr lang="en-US" altLang="ja-JP" sz="2000">
                <a:solidFill>
                  <a:srgbClr val="FFFF00"/>
                </a:solidFill>
                <a:latin typeface="Lucida Calligraphy" pitchFamily="66" charset="0"/>
              </a:rPr>
              <a:t/>
            </a:r>
            <a:br>
              <a:rPr lang="en-US" altLang="ja-JP" sz="2000">
                <a:solidFill>
                  <a:srgbClr val="FFFF00"/>
                </a:solidFill>
                <a:latin typeface="Lucida Calligraphy" pitchFamily="66" charset="0"/>
              </a:rPr>
            </a:br>
            <a: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  <a:t>The magician</a:t>
            </a:r>
            <a:r>
              <a:rPr lang="ja-JP" altLang="en-US" sz="3200">
                <a:solidFill>
                  <a:srgbClr val="FFFF00"/>
                </a:solidFill>
                <a:latin typeface="Lucida Calligraphy" pitchFamily="66" charset="0"/>
              </a:rPr>
              <a:t>’</a:t>
            </a:r>
            <a:r>
              <a:rPr lang="en-US" altLang="ja-JP" sz="3200">
                <a:solidFill>
                  <a:srgbClr val="FFFF00"/>
                </a:solidFill>
                <a:latin typeface="Lucida Calligraphy" pitchFamily="66" charset="0"/>
              </a:rPr>
              <a:t>s way</a:t>
            </a:r>
            <a:endParaRPr lang="en-US" sz="320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75779" name="Picture 3" descr="C:\Users\MNEAGOY\Pictures\Magic\4 card_suits.svg[1].png"/>
          <p:cNvPicPr>
            <a:picLocks noChangeAspect="1" noChangeArrowheads="1"/>
          </p:cNvPicPr>
          <p:nvPr/>
        </p:nvPicPr>
        <p:blipFill>
          <a:blip r:embed="rId2" cstate="print"/>
          <a:srcRect b="49333"/>
          <a:stretch>
            <a:fillRect/>
          </a:stretch>
        </p:blipFill>
        <p:spPr bwMode="auto">
          <a:xfrm>
            <a:off x="914400" y="4648200"/>
            <a:ext cx="2667000" cy="1350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5780" name="Picture 3" descr="C:\Users\MNEAGOY\Pictures\Magic\4 card_suits.svg[1].png"/>
          <p:cNvPicPr>
            <a:picLocks noChangeAspect="1" noChangeArrowheads="1"/>
          </p:cNvPicPr>
          <p:nvPr/>
        </p:nvPicPr>
        <p:blipFill>
          <a:blip r:embed="rId2" cstate="print"/>
          <a:srcRect t="50667"/>
          <a:stretch>
            <a:fillRect/>
          </a:stretch>
        </p:blipFill>
        <p:spPr bwMode="auto">
          <a:xfrm>
            <a:off x="5334000" y="4648200"/>
            <a:ext cx="2667000" cy="1316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914400" y="60198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Spades          Hearts                             Diamonds         Clubs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 will halve what you have</a:t>
            </a:r>
          </a:p>
        </p:txBody>
      </p:sp>
      <p:pic>
        <p:nvPicPr>
          <p:cNvPr id="76802" name="Picture 4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8382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22098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35814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7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49530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8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6172200" y="22098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9" descr="face down card"/>
          <p:cNvPicPr>
            <a:picLocks noChangeAspect="1" noChangeArrowheads="1"/>
          </p:cNvPicPr>
          <p:nvPr/>
        </p:nvPicPr>
        <p:blipFill>
          <a:blip r:embed="rId2" cstate="print"/>
          <a:srcRect l="32222" t="17857" r="21555" b="14285"/>
          <a:stretch>
            <a:fillRect/>
          </a:stretch>
        </p:blipFill>
        <p:spPr bwMode="auto">
          <a:xfrm>
            <a:off x="7391400" y="3505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11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assistant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3820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   </a:t>
            </a:r>
            <a:r>
              <a:rPr lang="en-US" sz="3600" smtClean="0">
                <a:solidFill>
                  <a:srgbClr val="FFFF00"/>
                </a:solidFill>
                <a:latin typeface="Lucida Calligraphy" pitchFamily="66" charset="0"/>
                <a:ea typeface="ＭＳ Ｐゴシック" pitchFamily="34" charset="-128"/>
              </a:rPr>
              <a:t>Some of you are still digesting…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Magical Twins (Tweelingen)</a:t>
            </a:r>
          </a:p>
        </p:txBody>
      </p:sp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vrijwilliger</a:t>
            </a:r>
          </a:p>
        </p:txBody>
      </p:sp>
      <p:pic>
        <p:nvPicPr>
          <p:cNvPr id="77827" name="Picture 6" descr="Gemini Tw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0863"/>
            <a:ext cx="32004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7" descr="Male twins"/>
          <p:cNvPicPr>
            <a:picLocks noChangeAspect="1" noChangeArrowheads="1"/>
          </p:cNvPicPr>
          <p:nvPr/>
        </p:nvPicPr>
        <p:blipFill>
          <a:blip r:embed="rId3" cstate="print"/>
          <a:srcRect b="15625"/>
          <a:stretch>
            <a:fillRect/>
          </a:stretch>
        </p:blipFill>
        <p:spPr bwMode="auto">
          <a:xfrm>
            <a:off x="5867400" y="3657600"/>
            <a:ext cx="2154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9" descr="twin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572000"/>
            <a:ext cx="3073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2" descr="Identical tw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557338"/>
            <a:ext cx="26479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 will predict your sum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2057400"/>
          <a:ext cx="2514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984250" y="5126038"/>
            <a:ext cx="3657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8873" name="Picture 2" descr="C:\Users\MNEAGOY\Pictures\Magic\imagesCAC05T4W.jpg"/>
          <p:cNvPicPr>
            <a:picLocks noChangeAspect="1" noChangeArrowheads="1"/>
          </p:cNvPicPr>
          <p:nvPr/>
        </p:nvPicPr>
        <p:blipFill>
          <a:blip r:embed="rId2" cstate="print">
            <a:lum contrast="-56000"/>
          </a:blip>
          <a:srcRect/>
          <a:stretch>
            <a:fillRect/>
          </a:stretch>
        </p:blipFill>
        <p:spPr bwMode="auto">
          <a:xfrm>
            <a:off x="1143000" y="4776788"/>
            <a:ext cx="6080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Alternate Process 11"/>
          <p:cNvSpPr/>
          <p:nvPr/>
        </p:nvSpPr>
        <p:spPr>
          <a:xfrm>
            <a:off x="5562600" y="2209800"/>
            <a:ext cx="2667000" cy="3048000"/>
          </a:xfrm>
          <a:prstGeom prst="flowChartAlternateProcess">
            <a:avLst/>
          </a:prstGeom>
          <a:solidFill>
            <a:srgbClr val="70A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Begin by placing digits 1, 2, 3, 4, 5, 6, 7, 8, and 9 in any nine cells, </a:t>
            </a:r>
            <a:r>
              <a:rPr lang="en-US" sz="2400" b="1" i="1" dirty="0">
                <a:solidFill>
                  <a:srgbClr val="FFFFFF"/>
                </a:solidFill>
              </a:rPr>
              <a:t>in any order</a:t>
            </a:r>
            <a:r>
              <a:rPr lang="en-US" sz="2400" dirty="0">
                <a:solidFill>
                  <a:srgbClr val="FFFFFF"/>
                </a:solidFill>
              </a:rPr>
              <a:t> Then we will add three more digits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25725" y="2590800"/>
            <a:ext cx="14395450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Lucida Calligraphy" pitchFamily="66" charset="0"/>
                <a:ea typeface="+mn-ea"/>
              </a:rPr>
              <a:t>Ik dank u weer van harte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latin typeface="Lucida Calligraphy" pitchFamily="66" charset="0"/>
                <a:ea typeface="+mn-ea"/>
              </a:rPr>
              <a:t>voor uw aandacht en deelname</a:t>
            </a:r>
          </a:p>
          <a:p>
            <a:pPr algn="ctr">
              <a:buFont typeface="Wingdings 2" pitchFamily="18" charset="2"/>
              <a:buNone/>
              <a:defRPr/>
            </a:pPr>
            <a:endParaRPr lang="en-US" sz="3600" dirty="0">
              <a:solidFill>
                <a:srgbClr val="FFFF00"/>
              </a:solidFill>
              <a:latin typeface="Lucida Calligraphy" pitchFamily="66" charset="0"/>
              <a:ea typeface="+mn-ea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2400" dirty="0">
                <a:latin typeface="+mn-lt"/>
                <a:ea typeface="+mn-ea"/>
              </a:rPr>
              <a:t>MonicaNeagoy@earthlink.net</a:t>
            </a:r>
            <a:endParaRPr lang="en-US" sz="20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ea typeface="ＭＳ Ｐゴシック" pitchFamily="34" charset="-128"/>
              </a:rPr>
              <a:t>Quick test to check </a:t>
            </a:r>
            <a:br>
              <a:rPr lang="en-US" sz="4400" b="1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4400" b="1" smtClean="0">
                <a:solidFill>
                  <a:srgbClr val="FF0000"/>
                </a:solidFill>
                <a:ea typeface="ＭＳ Ｐゴシック" pitchFamily="34" charset="-128"/>
              </a:rPr>
              <a:t>if you are still awake…</a:t>
            </a:r>
            <a:endParaRPr lang="en-US" sz="4400" b="1" smtClean="0">
              <a:ea typeface="ＭＳ Ｐゴシック" pitchFamily="34" charset="-128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956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FFFF00"/>
              </a:solidFill>
              <a:latin typeface="Lucida Handwriting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FF00"/>
                </a:solidFill>
                <a:latin typeface="Lucida Handwriting" pitchFamily="66" charset="0"/>
                <a:ea typeface="ＭＳ Ｐゴシック" pitchFamily="34" charset="-128"/>
              </a:rPr>
              <a:t>		</a:t>
            </a:r>
            <a:r>
              <a:rPr lang="en-US" sz="3600" smtClean="0">
                <a:solidFill>
                  <a:srgbClr val="00FF00"/>
                </a:solidFill>
                <a:latin typeface="Lucida Calligraphy" pitchFamily="66" charset="0"/>
                <a:ea typeface="ＭＳ Ｐゴシック" pitchFamily="34" charset="-128"/>
              </a:rPr>
              <a:t>We need another warm-up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equals?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look more closely…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524000"/>
            <a:ext cx="2209800" cy="51054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????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5867400"/>
            <a:ext cx="1104902" cy="1587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2209800" cy="44196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 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30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20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10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5562600"/>
            <a:ext cx="1104902" cy="1587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140" name="TextBox 5"/>
          <p:cNvSpPr txBox="1">
            <a:spLocks noChangeArrowheads="1"/>
          </p:cNvSpPr>
          <p:nvPr/>
        </p:nvSpPr>
        <p:spPr bwMode="auto">
          <a:xfrm>
            <a:off x="1981200" y="56388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>
                <a:solidFill>
                  <a:srgbClr val="FF0000"/>
                </a:solidFill>
              </a:rPr>
              <a:t>4100!</a:t>
            </a:r>
            <a:endParaRPr lang="en-US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sz="4000" smtClean="0">
                <a:latin typeface="Lucida Calligraphy" pitchFamily="66" charset="0"/>
                <a:ea typeface="+mj-ea"/>
                <a:cs typeface="+mj-cs"/>
              </a:rPr>
              <a:t>Ik dank u Veer van harte voor uw aandacht en deelname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MonicaNeagoy@earthlink.net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Bookworm Problem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050" y="2057400"/>
          <a:ext cx="5040310" cy="3048000"/>
        </p:xfrm>
        <a:graphic>
          <a:graphicData uri="http://schemas.openxmlformats.org/drawingml/2006/table">
            <a:tbl>
              <a:tblPr/>
              <a:tblGrid>
                <a:gridCol w="51431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</a:tblGrid>
              <a:tr h="304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1126770" rIns="457056" bIns="944265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Bookworm Problem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10-volume</a:t>
            </a:r>
            <a:r>
              <a:rPr lang="en-US" smtClean="0">
                <a:ea typeface="ＭＳ Ｐゴシック" pitchFamily="34" charset="-128"/>
              </a:rPr>
              <a:t> encyclopedia sits on a shelf.  Each volume is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5 cm </a:t>
            </a:r>
            <a:r>
              <a:rPr lang="en-US" smtClean="0">
                <a:ea typeface="ＭＳ Ｐゴシック" pitchFamily="34" charset="-128"/>
              </a:rPr>
              <a:t>thick. Suppose a book-worm starts at the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front cover </a:t>
            </a:r>
            <a:r>
              <a:rPr lang="en-US" smtClean="0">
                <a:ea typeface="ＭＳ Ｐゴシック" pitchFamily="34" charset="-128"/>
              </a:rPr>
              <a:t>of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volume 1</a:t>
            </a:r>
            <a:r>
              <a:rPr lang="en-US" smtClean="0">
                <a:ea typeface="ＭＳ Ｐゴシック" pitchFamily="34" charset="-128"/>
              </a:rPr>
              <a:t> and eats his way in a </a:t>
            </a:r>
            <a:r>
              <a:rPr lang="en-US" b="1" smtClean="0">
                <a:ea typeface="ＭＳ Ｐゴシック" pitchFamily="34" charset="-128"/>
              </a:rPr>
              <a:t>straight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ea typeface="ＭＳ Ｐゴシック" pitchFamily="34" charset="-128"/>
              </a:rPr>
              <a:t>horizontal</a:t>
            </a:r>
            <a:r>
              <a:rPr lang="en-US" smtClean="0">
                <a:ea typeface="ＭＳ Ｐゴシック" pitchFamily="34" charset="-128"/>
              </a:rPr>
              <a:t> line to the </a:t>
            </a: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back cover </a:t>
            </a:r>
            <a:r>
              <a:rPr lang="en-US" smtClean="0">
                <a:ea typeface="ＭＳ Ｐゴシック" pitchFamily="34" charset="-128"/>
              </a:rPr>
              <a:t>of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volume 10</a:t>
            </a:r>
            <a:r>
              <a:rPr lang="en-US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Une encyclopédie à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10 volumes </a:t>
            </a:r>
            <a:r>
              <a:rPr lang="en-US" smtClean="0">
                <a:ea typeface="ＭＳ Ｐゴシック" pitchFamily="34" charset="-128"/>
              </a:rPr>
              <a:t>est sur une étagère. Chaque volume a une épaisseur de   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5 cm</a:t>
            </a:r>
            <a:r>
              <a:rPr lang="en-US" smtClean="0">
                <a:ea typeface="ＭＳ Ｐゴシック" pitchFamily="34" charset="-128"/>
              </a:rPr>
              <a:t>. On suppose qu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un petit ver commence à la </a:t>
            </a:r>
            <a:r>
              <a:rPr lang="en-US" altLang="ja-JP" b="1" smtClean="0">
                <a:solidFill>
                  <a:srgbClr val="FF0000"/>
                </a:solidFill>
                <a:ea typeface="ＭＳ Ｐゴシック" pitchFamily="34" charset="-128"/>
              </a:rPr>
              <a:t>couverture</a:t>
            </a:r>
            <a:r>
              <a:rPr lang="en-US" altLang="ja-JP" smtClean="0">
                <a:ea typeface="ＭＳ Ｐゴシック" pitchFamily="34" charset="-128"/>
              </a:rPr>
              <a:t> du </a:t>
            </a:r>
            <a:r>
              <a:rPr lang="en-US" altLang="ja-JP" smtClean="0">
                <a:solidFill>
                  <a:srgbClr val="FFFF00"/>
                </a:solidFill>
                <a:ea typeface="ＭＳ Ｐゴシック" pitchFamily="34" charset="-128"/>
              </a:rPr>
              <a:t>volume 1</a:t>
            </a:r>
            <a:r>
              <a:rPr lang="en-US" altLang="ja-JP" smtClean="0">
                <a:ea typeface="ＭＳ Ｐゴシック" pitchFamily="34" charset="-128"/>
              </a:rPr>
              <a:t> et parcourt une ligne droite et horizontale jusqu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au </a:t>
            </a:r>
            <a:r>
              <a:rPr lang="en-US" altLang="ja-JP" b="1" smtClean="0">
                <a:solidFill>
                  <a:srgbClr val="00B0F0"/>
                </a:solidFill>
                <a:ea typeface="ＭＳ Ｐゴシック" pitchFamily="34" charset="-128"/>
              </a:rPr>
              <a:t>dos de la couverture </a:t>
            </a:r>
            <a:r>
              <a:rPr lang="en-US" altLang="ja-JP" smtClean="0">
                <a:ea typeface="ＭＳ Ｐゴシック" pitchFamily="34" charset="-128"/>
              </a:rPr>
              <a:t>du </a:t>
            </a:r>
            <a:r>
              <a:rPr lang="en-US" altLang="ja-JP" smtClean="0">
                <a:solidFill>
                  <a:srgbClr val="FFFF00"/>
                </a:solidFill>
                <a:ea typeface="ＭＳ Ｐゴシック" pitchFamily="34" charset="-128"/>
              </a:rPr>
              <a:t>volume 10</a:t>
            </a:r>
            <a:r>
              <a:rPr lang="en-US" altLang="ja-JP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Bookworm Problem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050" y="1524000"/>
          <a:ext cx="5040310" cy="3048000"/>
        </p:xfrm>
        <a:graphic>
          <a:graphicData uri="http://schemas.openxmlformats.org/drawingml/2006/table">
            <a:tbl>
              <a:tblPr/>
              <a:tblGrid>
                <a:gridCol w="51431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  <a:gridCol w="502888"/>
              </a:tblGrid>
              <a:tr h="304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Latha"/>
                        </a:rPr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Latha"/>
                      </a:endParaRPr>
                    </a:p>
                  </a:txBody>
                  <a:tcPr marL="64131" marR="64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52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1126770" rIns="457056" bIns="944265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95259" name="Rectangle 6"/>
          <p:cNvSpPr>
            <a:spLocks noChangeArrowheads="1"/>
          </p:cNvSpPr>
          <p:nvPr/>
        </p:nvSpPr>
        <p:spPr bwMode="auto">
          <a:xfrm>
            <a:off x="685800" y="5029200"/>
            <a:ext cx="6858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How far does the book-worm travel?</a:t>
            </a:r>
          </a:p>
          <a:p>
            <a:endParaRPr lang="en-US" sz="1200" b="1">
              <a:solidFill>
                <a:srgbClr val="00B0F0"/>
              </a:solidFill>
            </a:endParaRPr>
          </a:p>
          <a:p>
            <a:r>
              <a:rPr lang="en-US" sz="2800" b="1">
                <a:solidFill>
                  <a:srgbClr val="00B0F0"/>
                </a:solidFill>
              </a:rPr>
              <a:t>Quelle distance parcourt le petit ver?</a:t>
            </a:r>
            <a:endParaRPr lang="en-US" sz="280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009E47"/>
                </a:solidFill>
                <a:ea typeface="ＭＳ Ｐゴシック" pitchFamily="34" charset="-128"/>
              </a:rPr>
              <a:t>Bilingual Card Trick</a:t>
            </a:r>
            <a:endParaRPr lang="en-US" smtClean="0">
              <a:solidFill>
                <a:srgbClr val="009E47"/>
              </a:solidFill>
              <a:ea typeface="ＭＳ Ｐゴシック" pitchFamily="34" charset="-128"/>
            </a:endParaRPr>
          </a:p>
        </p:txBody>
      </p:sp>
      <p:pic>
        <p:nvPicPr>
          <p:cNvPr id="96258" name="Picture 2" descr="C:\Users\MNEAGOY\Pictures\Magic\imagesCA0O4E8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0050" y="2911475"/>
            <a:ext cx="2825750" cy="2193925"/>
          </a:xfrm>
        </p:spPr>
      </p:pic>
      <p:pic>
        <p:nvPicPr>
          <p:cNvPr id="96259" name="Picture 3" descr="C:\Users\MNEAGOY\Pictures\2010-September La Reunion\2010-09-14 Reunion 3 Bassins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576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7467600" cy="5973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0ne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Two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Three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Four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Five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   Six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       Seven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           Eight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               Nine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                                  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7467600" cy="1143000"/>
          </a:xfrm>
        </p:spPr>
        <p:txBody>
          <a:bodyPr/>
          <a:lstStyle/>
          <a:p>
            <a:pPr eaLnBrk="1" hangingPunct="1"/>
            <a:r>
              <a:rPr lang="en-US" sz="4400" b="1" smtClean="0">
                <a:ea typeface="ＭＳ Ｐゴシック" pitchFamily="34" charset="-128"/>
              </a:rPr>
              <a:t>This Time: Number Sense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956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010400" y="0"/>
            <a:ext cx="2133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audience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8006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6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Domino Magic</a:t>
            </a:r>
          </a:p>
        </p:txBody>
      </p:sp>
      <p:pic>
        <p:nvPicPr>
          <p:cNvPr id="98306" name="Picture 2" descr="C:\Users\MNEAGOY\Pictures\Magic\LR1065_web.jpg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9200" y="2286000"/>
            <a:ext cx="3700463" cy="3429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953000"/>
            <a:ext cx="5257800" cy="1143000"/>
          </a:xfrm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Qu</a:t>
            </a:r>
            <a:r>
              <a:rPr lang="ja-JP" altLang="en-US" sz="4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4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est-ce que c</a:t>
            </a:r>
            <a:r>
              <a:rPr lang="ja-JP" altLang="en-US" sz="4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4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est?</a:t>
            </a:r>
            <a:endParaRPr lang="en-US" sz="4100" b="1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99330" name="Picture 2" descr="C:\Users\MNEAGOY\Pictures\Magic\imagesCALYM96P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6000" contrast="52000"/>
          </a:blip>
          <a:srcRect/>
          <a:stretch>
            <a:fillRect/>
          </a:stretch>
        </p:blipFill>
        <p:spPr>
          <a:xfrm>
            <a:off x="1752600" y="600075"/>
            <a:ext cx="1981200" cy="3895725"/>
          </a:xfrm>
        </p:spPr>
      </p:pic>
      <p:pic>
        <p:nvPicPr>
          <p:cNvPr id="99331" name="Picture 4" descr="C:\Users\MNEAGOY\Pictures\2010 LDD 09-14 Reunion 3Bassins\077.JPG"/>
          <p:cNvPicPr>
            <a:picLocks noChangeAspect="1" noChangeArrowheads="1"/>
          </p:cNvPicPr>
          <p:nvPr/>
        </p:nvPicPr>
        <p:blipFill>
          <a:blip r:embed="rId3" cstate="print"/>
          <a:srcRect l="12755" t="15987" b="17007"/>
          <a:stretch>
            <a:fillRect/>
          </a:stretch>
        </p:blipFill>
        <p:spPr bwMode="auto">
          <a:xfrm>
            <a:off x="4953000" y="1933575"/>
            <a:ext cx="3352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3399"/>
                </a:solidFill>
                <a:latin typeface="+mn-lt"/>
                <a:ea typeface="+mj-ea"/>
                <a:cs typeface="+mj-cs"/>
              </a:rPr>
              <a:t>De 100 a 300</a:t>
            </a:r>
            <a:endParaRPr lang="en-US" sz="5400" dirty="0">
              <a:solidFill>
                <a:srgbClr val="FF3399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7467600" cy="12192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>
                <a:solidFill>
                  <a:srgbClr val="FF3399"/>
                </a:solidFill>
                <a:latin typeface="Lucida Calligraphy" pitchFamily="66" charset="0"/>
                <a:ea typeface="+mn-ea"/>
                <a:cs typeface="+mn-cs"/>
              </a:rPr>
              <a:t>I will read your mind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00355" name="Picture 2" descr="C:\Users\MNEAGOY\Pictures\Magic\imagesCAJB46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4343400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1" descr="C:\Users\MNEAGOY\Pictures\2010 LDD 09-23 Sud Sauvage (Tour de l'ile)\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5" y="0"/>
            <a:ext cx="32670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Magic Cut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209800"/>
            <a:ext cx="4724400" cy="335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3886200"/>
            <a:ext cx="396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028700" y="39243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100" y="39243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 will predict your numbers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Lucida Calligraphy" pitchFamily="66" charset="0"/>
                <a:ea typeface="ＭＳ Ｐゴシック" pitchFamily="34" charset="-128"/>
              </a:rPr>
              <a:t>Une feuille de papier s</a:t>
            </a:r>
            <a:r>
              <a:rPr lang="ja-JP" altLang="en-US" smtClean="0">
                <a:latin typeface="Lucida Calligraphy" pitchFamily="66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Lucida Calligraphy" pitchFamily="66" charset="0"/>
                <a:ea typeface="ＭＳ Ｐゴシック" pitchFamily="34" charset="-128"/>
              </a:rPr>
              <a:t>il vous plait …et un moment de silence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Lucida Calligraphy" pitchFamily="66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ea typeface="ＭＳ Ｐゴシック" pitchFamily="34" charset="-128"/>
              </a:rPr>
              <a:t>	1		2		3		4		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ea typeface="ＭＳ Ｐゴシック" pitchFamily="34" charset="-128"/>
              </a:rPr>
              <a:t>	6		7		8		9		10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ea typeface="ＭＳ Ｐゴシック" pitchFamily="34" charset="-128"/>
              </a:rPr>
              <a:t>	11	12		13		14		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ea typeface="ＭＳ Ｐゴシック" pitchFamily="34" charset="-128"/>
              </a:rPr>
              <a:t>	16	17		18		19		20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smtClean="0">
                <a:ea typeface="ＭＳ Ｐゴシック" pitchFamily="34" charset="-128"/>
              </a:rPr>
              <a:t>	21	22		23		24		25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0"/>
            <a:ext cx="8305800" cy="5973763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		2	3	4	5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6		7	8	9	10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11	12	13	14	15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16	17	18	19	20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21	22	23	24	25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103426" name="Picture 3" descr="C:\Users\MNEAGOY\Pictures\2010-September La Reunion\2010-09-16 Reunion Cilaos + Ilet a Cordes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2347913"/>
            <a:ext cx="28829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Ik dank u van harte voor uw aandacht en deelname </a:t>
            </a:r>
          </a:p>
        </p:txBody>
      </p:sp>
      <p:pic>
        <p:nvPicPr>
          <p:cNvPr id="104450" name="Picture 2" descr="C:\Users\MNEAGOY\Pictures\Magic\imagesCA4SXHD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0813" y="2386013"/>
            <a:ext cx="3557587" cy="35575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343400"/>
            <a:ext cx="7467600" cy="1524000"/>
          </a:xfrm>
        </p:spPr>
        <p:txBody>
          <a:bodyPr>
            <a:normAutofit fontScale="3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0" dirty="0" smtClean="0">
                <a:latin typeface="Lucida Calligraphy" pitchFamily="66" charset="0"/>
                <a:ea typeface="+mn-ea"/>
                <a:cs typeface="+mn-cs"/>
              </a:rPr>
              <a:t>Un dernier tour?</a:t>
            </a:r>
            <a:endParaRPr lang="en-US" sz="16000" dirty="0">
              <a:latin typeface="Lucida Calligraphy" pitchFamily="66" charset="0"/>
              <a:ea typeface="+mn-ea"/>
              <a:cs typeface="+mn-cs"/>
            </a:endParaRPr>
          </a:p>
        </p:txBody>
      </p:sp>
      <p:pic>
        <p:nvPicPr>
          <p:cNvPr id="105475" name="Picture 2" descr="C:\Users\MNEAGOY\Pictures\2010-September La Reunion\2010-09-20 Volcan  + Plaine des Cafres\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467600" cy="868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Magic Square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05000" y="1371600"/>
          <a:ext cx="4876800" cy="5040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11619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C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D</a:t>
                      </a:r>
                      <a:endParaRPr lang="en-US" sz="4800" dirty="0"/>
                    </a:p>
                  </a:txBody>
                  <a:tcPr marT="45716" marB="45716"/>
                </a:tc>
              </a:tr>
              <a:tr h="11619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C-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D+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A-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B+</a:t>
                      </a:r>
                      <a:endParaRPr lang="en-US" sz="4800" dirty="0"/>
                    </a:p>
                  </a:txBody>
                  <a:tcPr marT="45716" marB="45716"/>
                </a:tc>
              </a:tr>
              <a:tr h="11619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D+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C+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B-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A-</a:t>
                      </a:r>
                      <a:endParaRPr lang="en-US" sz="4800" dirty="0"/>
                    </a:p>
                  </a:txBody>
                  <a:tcPr marT="45716" marB="45716"/>
                </a:tc>
              </a:tr>
              <a:tr h="155444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A--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D++</a:t>
                      </a:r>
                      <a:endParaRPr lang="en-US" sz="4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C</a:t>
                      </a:r>
                      <a:endParaRPr lang="en-US" sz="4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Do As I Do</a:t>
            </a:r>
          </a:p>
        </p:txBody>
      </p:sp>
      <p:pic>
        <p:nvPicPr>
          <p:cNvPr id="107522" name="Picture 4" descr="face to fac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81188"/>
            <a:ext cx="36576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5" descr="red and blue deck"/>
          <p:cNvPicPr>
            <a:picLocks noChangeAspect="1" noChangeArrowheads="1"/>
          </p:cNvPicPr>
          <p:nvPr/>
        </p:nvPicPr>
        <p:blipFill>
          <a:blip r:embed="rId3" cstate="print"/>
          <a:srcRect t="5063" r="59149" b="3796"/>
          <a:stretch>
            <a:fillRect/>
          </a:stretch>
        </p:blipFill>
        <p:spPr bwMode="auto">
          <a:xfrm>
            <a:off x="7086600" y="27432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6" descr="red and blue deck"/>
          <p:cNvPicPr>
            <a:picLocks noChangeAspect="1" noChangeArrowheads="1"/>
          </p:cNvPicPr>
          <p:nvPr/>
        </p:nvPicPr>
        <p:blipFill>
          <a:blip r:embed="rId3" cstate="print"/>
          <a:srcRect l="51064" t="5063" r="1277" b="3796"/>
          <a:stretch>
            <a:fillRect/>
          </a:stretch>
        </p:blipFill>
        <p:spPr bwMode="auto">
          <a:xfrm>
            <a:off x="1143000" y="27432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1 </a:t>
            </a:r>
            <a:r>
              <a:rPr lang="en-US" sz="2400" b="1" dirty="0" err="1">
                <a:solidFill>
                  <a:schemeClr val="bg1"/>
                </a:solidFill>
              </a:rPr>
              <a:t>vrijwilliger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40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09800" y="1782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3048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4267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267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33600" y="1676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4196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1676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44196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0" y="16764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8956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4191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4191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16764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28956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5. Bewitched Addition</a:t>
            </a: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 vrijwilligers</a:t>
            </a:r>
          </a:p>
        </p:txBody>
      </p:sp>
      <p:sp>
        <p:nvSpPr>
          <p:cNvPr id="111619" name="Rectangle 5"/>
          <p:cNvSpPr>
            <a:spLocks noChangeArrowheads="1"/>
          </p:cNvSpPr>
          <p:nvPr/>
        </p:nvSpPr>
        <p:spPr bwMode="auto">
          <a:xfrm>
            <a:off x="41148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3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4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23622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1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5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6096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9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1622" name="Rectangle 8"/>
          <p:cNvSpPr>
            <a:spLocks noChangeArrowheads="1"/>
          </p:cNvSpPr>
          <p:nvPr/>
        </p:nvSpPr>
        <p:spPr bwMode="auto">
          <a:xfrm>
            <a:off x="57912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5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2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9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7467600" y="2085975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1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1624" name="TextBox 8"/>
          <p:cNvSpPr txBox="1">
            <a:spLocks noChangeArrowheads="1"/>
          </p:cNvSpPr>
          <p:nvPr/>
        </p:nvSpPr>
        <p:spPr bwMode="auto">
          <a:xfrm>
            <a:off x="609600" y="54864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Lucida Calligraphy" pitchFamily="66" charset="0"/>
              </a:rPr>
              <a:t>3840 different possible permutations        (10 x 8 x 6 x 4 x 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Bewitched Addition</a:t>
            </a:r>
          </a:p>
        </p:txBody>
      </p:sp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 vrijwilligers</a:t>
            </a:r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41148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3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4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23622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1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5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6096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9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5791200" y="2057400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5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2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9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7467600" y="2085975"/>
            <a:ext cx="914400" cy="3019425"/>
          </a:xfrm>
          <a:prstGeom prst="rect">
            <a:avLst/>
          </a:prstGeom>
          <a:solidFill>
            <a:srgbClr val="70AE8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</a:rPr>
              <a:t>8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1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7</a:t>
            </a:r>
          </a:p>
          <a:p>
            <a:pPr algn="ctr"/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2648" name="TextBox 8"/>
          <p:cNvSpPr txBox="1">
            <a:spLocks noChangeArrowheads="1"/>
          </p:cNvSpPr>
          <p:nvPr/>
        </p:nvSpPr>
        <p:spPr bwMode="auto">
          <a:xfrm>
            <a:off x="609600" y="54864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Lucida Calligraphy" pitchFamily="66" charset="0"/>
              </a:rPr>
              <a:t>Once final permutation is chosen,  place number strips close together to form four 5-digit numbers  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209800"/>
            <a:ext cx="8458200" cy="533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895600"/>
            <a:ext cx="8458200" cy="533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" y="3657600"/>
            <a:ext cx="8458200" cy="533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4419600"/>
            <a:ext cx="8458200" cy="533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2514600" cy="1630363"/>
          </a:xfrm>
        </p:spPr>
        <p:txBody>
          <a:bodyPr/>
          <a:lstStyle/>
          <a:p>
            <a:pPr eaLnBrk="1" hangingPunct="1"/>
            <a:r>
              <a:rPr lang="en-US" sz="4200" smtClean="0">
                <a:ea typeface="ＭＳ Ｐゴシック" pitchFamily="34" charset="-128"/>
              </a:rPr>
              <a:t>4. Parallel Thinking:</a:t>
            </a:r>
            <a:br>
              <a:rPr lang="en-US" sz="4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21</a:t>
            </a:r>
            <a:r>
              <a:rPr lang="en-US" sz="3200" baseline="30000" smtClean="0">
                <a:ea typeface="ＭＳ Ｐゴシック" pitchFamily="34" charset="-128"/>
              </a:rPr>
              <a:t>st</a:t>
            </a:r>
            <a:r>
              <a:rPr lang="en-US" sz="3200" smtClean="0">
                <a:ea typeface="ＭＳ Ｐゴシック" pitchFamily="34" charset="-128"/>
              </a:rPr>
              <a:t>-century telepathy</a:t>
            </a:r>
          </a:p>
        </p:txBody>
      </p:sp>
      <p:pic>
        <p:nvPicPr>
          <p:cNvPr id="113666" name="Picture 4" descr="DSCN4790"/>
          <p:cNvPicPr>
            <a:picLocks noChangeAspect="1" noChangeArrowheads="1"/>
          </p:cNvPicPr>
          <p:nvPr/>
        </p:nvPicPr>
        <p:blipFill>
          <a:blip r:embed="rId2" cstate="print"/>
          <a:srcRect l="11485" t="27477" r="62105" b="33864"/>
          <a:stretch>
            <a:fillRect/>
          </a:stretch>
        </p:blipFill>
        <p:spPr bwMode="auto">
          <a:xfrm>
            <a:off x="457200" y="2514600"/>
            <a:ext cx="22209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6" descr="1 -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0" y="762000"/>
            <a:ext cx="5816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7"/>
          <p:cNvSpPr txBox="1">
            <a:spLocks noChangeArrowheads="1"/>
          </p:cNvSpPr>
          <p:nvPr/>
        </p:nvSpPr>
        <p:spPr bwMode="auto">
          <a:xfrm>
            <a:off x="4876800" y="0"/>
            <a:ext cx="4267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Lambrecht + 4 vrijwilligers</a:t>
            </a:r>
          </a:p>
        </p:txBody>
      </p:sp>
      <p:sp>
        <p:nvSpPr>
          <p:cNvPr id="113669" name="TextBox 5"/>
          <p:cNvSpPr txBox="1">
            <a:spLocks noChangeArrowheads="1"/>
          </p:cNvSpPr>
          <p:nvPr/>
        </p:nvSpPr>
        <p:spPr bwMode="auto">
          <a:xfrm>
            <a:off x="533400" y="4953000"/>
            <a:ext cx="205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Lucida Calligraphy" pitchFamily="66" charset="0"/>
              </a:rPr>
              <a:t>Stage assistance to escort Lambrecht,   then me, outside Atrium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7.  3-Object Divination</a:t>
            </a:r>
          </a:p>
        </p:txBody>
      </p:sp>
      <p:pic>
        <p:nvPicPr>
          <p:cNvPr id="114690" name="Picture 7" descr="EVA%206-piece%20small%20Geometric%20Solid%20Learning%20blocks_318[1]"/>
          <p:cNvPicPr>
            <a:picLocks noChangeAspect="1" noChangeArrowheads="1"/>
          </p:cNvPicPr>
          <p:nvPr/>
        </p:nvPicPr>
        <p:blipFill>
          <a:blip r:embed="rId2" cstate="print"/>
          <a:srcRect l="33257" t="52792" r="36046"/>
          <a:stretch>
            <a:fillRect/>
          </a:stretch>
        </p:blipFill>
        <p:spPr bwMode="auto">
          <a:xfrm>
            <a:off x="3352800" y="2681288"/>
            <a:ext cx="25146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8" descr="EVA%206-piece%20small%20Geometric%20Solid%20Learning%20blocks_318[1]"/>
          <p:cNvPicPr>
            <a:picLocks noChangeAspect="1" noChangeArrowheads="1"/>
          </p:cNvPicPr>
          <p:nvPr/>
        </p:nvPicPr>
        <p:blipFill>
          <a:blip r:embed="rId2" cstate="print"/>
          <a:srcRect l="60233" t="1134" r="15581" b="50000"/>
          <a:stretch>
            <a:fillRect/>
          </a:stretch>
        </p:blipFill>
        <p:spPr bwMode="auto">
          <a:xfrm>
            <a:off x="685800" y="38100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9" descr="EVA%206-piece%20small%20Geometric%20Solid%20Learning%20blocks_318[1]"/>
          <p:cNvPicPr>
            <a:picLocks noChangeAspect="1" noChangeArrowheads="1"/>
          </p:cNvPicPr>
          <p:nvPr/>
        </p:nvPicPr>
        <p:blipFill>
          <a:blip r:embed="rId2" cstate="print"/>
          <a:srcRect l="61163" t="52792" r="12790" b="2530"/>
          <a:stretch>
            <a:fillRect/>
          </a:stretch>
        </p:blipFill>
        <p:spPr bwMode="auto">
          <a:xfrm>
            <a:off x="6276975" y="1143000"/>
            <a:ext cx="2333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10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 vrijwilliger</a:t>
            </a:r>
          </a:p>
        </p:txBody>
      </p:sp>
      <p:pic>
        <p:nvPicPr>
          <p:cNvPr id="114694" name="Picture 7" descr="C:\Users\MNEAGOY\Pictures\Magic\Blindfold-Woman-6250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476875"/>
            <a:ext cx="1295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TextBox 5"/>
          <p:cNvSpPr txBox="1">
            <a:spLocks noChangeArrowheads="1"/>
          </p:cNvSpPr>
          <p:nvPr/>
        </p:nvSpPr>
        <p:spPr bwMode="auto">
          <a:xfrm>
            <a:off x="3505200" y="6396038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Lucida Calligraphy" pitchFamily="66" charset="0"/>
              </a:rPr>
              <a:t>Blindfolding assistance please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9. Poker Magic</a:t>
            </a:r>
          </a:p>
        </p:txBody>
      </p:sp>
      <p:pic>
        <p:nvPicPr>
          <p:cNvPr id="115714" name="Picture 5" descr="Poker 5 x 5"/>
          <p:cNvPicPr>
            <a:picLocks noChangeAspect="1" noChangeArrowheads="1"/>
          </p:cNvPicPr>
          <p:nvPr/>
        </p:nvPicPr>
        <p:blipFill>
          <a:blip r:embed="rId2" cstate="print"/>
          <a:srcRect l="11835" t="8131" r="27982" b="6636"/>
          <a:stretch>
            <a:fillRect/>
          </a:stretch>
        </p:blipFill>
        <p:spPr bwMode="auto">
          <a:xfrm>
            <a:off x="2819400" y="15240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6"/>
          <p:cNvSpPr txBox="1">
            <a:spLocks noChangeArrowheads="1"/>
          </p:cNvSpPr>
          <p:nvPr/>
        </p:nvSpPr>
        <p:spPr bwMode="auto">
          <a:xfrm>
            <a:off x="7086600" y="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 vrijwilligers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7467600" cy="33067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smtClean="0">
                <a:solidFill>
                  <a:srgbClr val="FF0000"/>
                </a:solidFill>
                <a:ea typeface="ＭＳ Ｐゴシック" pitchFamily="34" charset="-128"/>
              </a:rPr>
              <a:t>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2081</TotalTime>
  <Words>967</Words>
  <Application>Microsoft Office PowerPoint</Application>
  <PresentationFormat>On-screen Show (4:3)</PresentationFormat>
  <Paragraphs>393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Technic</vt:lpstr>
      <vt:lpstr>Curtain Call</vt:lpstr>
      <vt:lpstr>Math-magic Show      </vt:lpstr>
      <vt:lpstr>A Few Instructions</vt:lpstr>
      <vt:lpstr>A few warm-ups to…</vt:lpstr>
      <vt:lpstr>Octagon Magic: Spatial Sense</vt:lpstr>
      <vt:lpstr>PowerPoint Presentation</vt:lpstr>
      <vt:lpstr>PowerPoint Presentation</vt:lpstr>
      <vt:lpstr>This Time: Number Sense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more closely…</vt:lpstr>
      <vt:lpstr>      YES!!!</vt:lpstr>
      <vt:lpstr>PowerPoint Presentation</vt:lpstr>
      <vt:lpstr>One More Spatial Sense Warm-Up</vt:lpstr>
      <vt:lpstr>Bookworm Problem</vt:lpstr>
      <vt:lpstr>How far does the book-worm travel?</vt:lpstr>
      <vt:lpstr>Last One: But you have to be quick!</vt:lpstr>
      <vt:lpstr>One die – Two dice</vt:lpstr>
      <vt:lpstr>PowerPoint Presentation</vt:lpstr>
      <vt:lpstr>One domino – Two dominoes</vt:lpstr>
      <vt:lpstr>PowerPoint Presentation</vt:lpstr>
      <vt:lpstr>PowerPoint Presentation</vt:lpstr>
      <vt:lpstr>PowerPoint Presentation</vt:lpstr>
      <vt:lpstr>PowerPoint Presentation</vt:lpstr>
      <vt:lpstr>Magic Domino Card</vt:lpstr>
      <vt:lpstr>  I will guess your number</vt:lpstr>
      <vt:lpstr>Do you see the number here?</vt:lpstr>
      <vt:lpstr>      What about here?</vt:lpstr>
      <vt:lpstr>And here?</vt:lpstr>
      <vt:lpstr>          Here?</vt:lpstr>
      <vt:lpstr>  And finally, here?</vt:lpstr>
      <vt:lpstr>    Calendar Magic</vt:lpstr>
      <vt:lpstr>The Flying Card</vt:lpstr>
      <vt:lpstr>  Ring Puzzles</vt:lpstr>
      <vt:lpstr>I will halve what you have</vt:lpstr>
      <vt:lpstr> I will guess your Numbers!</vt:lpstr>
      <vt:lpstr>Secret Move</vt:lpstr>
      <vt:lpstr>Magic Touch…</vt:lpstr>
      <vt:lpstr>The Magic Rope</vt:lpstr>
      <vt:lpstr>Thank you very much! </vt:lpstr>
      <vt:lpstr>PowerPoint Presentation</vt:lpstr>
      <vt:lpstr>Thank you very much!  Gracias</vt:lpstr>
      <vt:lpstr>12.  Finale: Double Magic</vt:lpstr>
      <vt:lpstr>I will halve what you have</vt:lpstr>
      <vt:lpstr>Magical Twins (Tweelingen)</vt:lpstr>
      <vt:lpstr>I will predict your sum</vt:lpstr>
      <vt:lpstr>PowerPoint Presentation</vt:lpstr>
      <vt:lpstr>Quick test to check  if you are still awake…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more closely…</vt:lpstr>
      <vt:lpstr>PowerPoint Presentation</vt:lpstr>
      <vt:lpstr>Ik dank u Veer van harte voor uw aandacht en deelname</vt:lpstr>
      <vt:lpstr>Bookworm Problem</vt:lpstr>
      <vt:lpstr>Bookworm Problem</vt:lpstr>
      <vt:lpstr>Bookworm Problem</vt:lpstr>
      <vt:lpstr>Bilingual Card Trick</vt:lpstr>
      <vt:lpstr>PowerPoint Presentation</vt:lpstr>
      <vt:lpstr>Domino Magic</vt:lpstr>
      <vt:lpstr>Qu’est-ce que c’est?</vt:lpstr>
      <vt:lpstr>De 100 a 300</vt:lpstr>
      <vt:lpstr>The Magic Cut</vt:lpstr>
      <vt:lpstr>I will predict your numbers</vt:lpstr>
      <vt:lpstr>PowerPoint Presentation</vt:lpstr>
      <vt:lpstr>Ik dank u van harte voor uw aandacht en deelname </vt:lpstr>
      <vt:lpstr>PowerPoint Presentation</vt:lpstr>
      <vt:lpstr>Magic Square</vt:lpstr>
      <vt:lpstr>Do As I Do</vt:lpstr>
      <vt:lpstr>PowerPoint Presentation</vt:lpstr>
      <vt:lpstr>PowerPoint Presentation</vt:lpstr>
      <vt:lpstr>PowerPoint Presentation</vt:lpstr>
      <vt:lpstr>5. Bewitched Addition</vt:lpstr>
      <vt:lpstr>Bewitched Addition</vt:lpstr>
      <vt:lpstr>4. Parallel Thinking: 21st-century telepathy</vt:lpstr>
      <vt:lpstr>7.  3-Object Divination</vt:lpstr>
      <vt:lpstr>9. Poker Magic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Mathmagic  show spectacle de mathemagie</dc:title>
  <dc:creator>MNEAGOY</dc:creator>
  <cp:lastModifiedBy>Math Department Head</cp:lastModifiedBy>
  <cp:revision>36</cp:revision>
  <dcterms:created xsi:type="dcterms:W3CDTF">2010-09-22T14:46:31Z</dcterms:created>
  <dcterms:modified xsi:type="dcterms:W3CDTF">2014-01-07T19:10:25Z</dcterms:modified>
</cp:coreProperties>
</file>