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9" r:id="rId3"/>
    <p:sldId id="270" r:id="rId4"/>
    <p:sldId id="271" r:id="rId5"/>
    <p:sldId id="272" r:id="rId6"/>
    <p:sldId id="284" r:id="rId7"/>
    <p:sldId id="274" r:id="rId8"/>
    <p:sldId id="276" r:id="rId9"/>
    <p:sldId id="273" r:id="rId10"/>
    <p:sldId id="277" r:id="rId11"/>
    <p:sldId id="285" r:id="rId12"/>
    <p:sldId id="286" r:id="rId13"/>
    <p:sldId id="287" r:id="rId14"/>
    <p:sldId id="288" r:id="rId15"/>
    <p:sldId id="289" r:id="rId16"/>
    <p:sldId id="290" r:id="rId17"/>
    <p:sldId id="292" r:id="rId18"/>
    <p:sldId id="293" r:id="rId19"/>
    <p:sldId id="294" r:id="rId20"/>
    <p:sldId id="295" r:id="rId21"/>
    <p:sldId id="280" r:id="rId22"/>
    <p:sldId id="281" r:id="rId23"/>
    <p:sldId id="278" r:id="rId24"/>
    <p:sldId id="282" r:id="rId25"/>
    <p:sldId id="283" r:id="rId26"/>
    <p:sldId id="279" r:id="rId27"/>
    <p:sldId id="296" r:id="rId28"/>
    <p:sldId id="297" r:id="rId29"/>
    <p:sldId id="313" r:id="rId30"/>
    <p:sldId id="311" r:id="rId31"/>
    <p:sldId id="312" r:id="rId32"/>
    <p:sldId id="301" r:id="rId33"/>
    <p:sldId id="302" r:id="rId34"/>
    <p:sldId id="309" r:id="rId35"/>
    <p:sldId id="310" r:id="rId36"/>
    <p:sldId id="306" r:id="rId37"/>
    <p:sldId id="307" r:id="rId38"/>
    <p:sldId id="308" r:id="rId39"/>
    <p:sldId id="268" r:id="rId4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2" autoAdjust="0"/>
    <p:restoredTop sz="95356" autoAdjust="0"/>
  </p:normalViewPr>
  <p:slideViewPr>
    <p:cSldViewPr snapToGrid="0" showGuides="1">
      <p:cViewPr>
        <p:scale>
          <a:sx n="100" d="100"/>
          <a:sy n="100" d="100"/>
        </p:scale>
        <p:origin x="-1008" y="-462"/>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23CEAAF3-9831-450B-8D59-2C09DB96C8FC}" type="datetimeFigureOut">
              <a:rPr lang="en-US"/>
              <a:t>9/17/2014</a:t>
            </a:fld>
            <a:endParaRPr/>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2D50CD79-FC16-4410-AB61-17F26E6D3BC8}" type="datetimeFigureOut">
              <a:rPr lang="en-US"/>
              <a:t>9/17/2014</a:t>
            </a:fld>
            <a:endParaRPr/>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pitchFamily="34" charset="0"/>
              </a:rPr>
              <a:t>NOTE: </a:t>
            </a:r>
            <a:r>
              <a:rPr lang="en-US"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645D-B5A5-442F-8F69-D8BFF1BA1C71}" type="slidenum">
              <a:rPr lang="en-US" smtClean="0"/>
              <a:t>35</a:t>
            </a:fld>
            <a:endParaRPr lang="en-US" dirty="0"/>
          </a:p>
        </p:txBody>
      </p:sp>
    </p:spTree>
    <p:extLst>
      <p:ext uri="{BB962C8B-B14F-4D97-AF65-F5344CB8AC3E}">
        <p14:creationId xmlns:p14="http://schemas.microsoft.com/office/powerpoint/2010/main" val="97024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39</a:t>
            </a:fld>
            <a:endParaRPr lang="en-US"/>
          </a:p>
        </p:txBody>
      </p:sp>
    </p:spTree>
    <p:extLst>
      <p:ext uri="{BB962C8B-B14F-4D97-AF65-F5344CB8AC3E}">
        <p14:creationId xmlns:p14="http://schemas.microsoft.com/office/powerpoint/2010/main" val="73179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r>
              <a:rPr lang="en-US" dirty="0" smtClean="0"/>
              <a:t>Please send us</a:t>
            </a:r>
            <a:r>
              <a:rPr lang="en-US" baseline="0" dirty="0" smtClean="0"/>
              <a:t> the best projects that were </a:t>
            </a:r>
            <a:r>
              <a:rPr lang="en-US" baseline="0" dirty="0" err="1" smtClean="0"/>
              <a:t>choosen</a:t>
            </a:r>
            <a:r>
              <a:rPr lang="en-US" baseline="0" dirty="0" smtClean="0"/>
              <a:t> at the school science fair. </a:t>
            </a:r>
            <a:r>
              <a:rPr lang="en-US" dirty="0"/>
              <a:t>Students can display only their presentation with pictures, drawings, and diagrams.  We used to see some jars, electronic devices, even some </a:t>
            </a:r>
            <a:r>
              <a:rPr lang="en-US" dirty="0" err="1"/>
              <a:t>patri</a:t>
            </a:r>
            <a:r>
              <a:rPr lang="en-US" dirty="0"/>
              <a:t> dishes with bacteria in them. They are not allowed at all.</a:t>
            </a:r>
          </a:p>
        </p:txBody>
      </p:sp>
      <p:sp>
        <p:nvSpPr>
          <p:cNvPr id="4" name="Slide Number Placeholder 3"/>
          <p:cNvSpPr>
            <a:spLocks noGrp="1"/>
          </p:cNvSpPr>
          <p:nvPr>
            <p:ph type="sldNum" sz="quarter" idx="10"/>
          </p:nvPr>
        </p:nvSpPr>
        <p:spPr/>
        <p:txBody>
          <a:bodyPr/>
          <a:lstStyle/>
          <a:p>
            <a:fld id="{3380645D-B5A5-442F-8F69-D8BFF1BA1C71}" type="slidenum">
              <a:rPr lang="en-US" smtClean="0"/>
              <a:t>27</a:t>
            </a:fld>
            <a:endParaRPr lang="en-US" dirty="0"/>
          </a:p>
        </p:txBody>
      </p:sp>
    </p:spTree>
    <p:extLst>
      <p:ext uri="{BB962C8B-B14F-4D97-AF65-F5344CB8AC3E}">
        <p14:creationId xmlns:p14="http://schemas.microsoft.com/office/powerpoint/2010/main" val="261378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defTabSz="929305">
              <a:defRPr/>
            </a:pPr>
            <a:r>
              <a:rPr lang="en-US" dirty="0"/>
              <a:t>Students need to make arrangements to have adequate back up power. </a:t>
            </a:r>
          </a:p>
          <a:p>
            <a:endParaRPr lang="en-US" dirty="0"/>
          </a:p>
        </p:txBody>
      </p:sp>
      <p:sp>
        <p:nvSpPr>
          <p:cNvPr id="4" name="Slide Number Placeholder 3"/>
          <p:cNvSpPr>
            <a:spLocks noGrp="1"/>
          </p:cNvSpPr>
          <p:nvPr>
            <p:ph type="sldNum" sz="quarter" idx="10"/>
          </p:nvPr>
        </p:nvSpPr>
        <p:spPr/>
        <p:txBody>
          <a:bodyPr/>
          <a:lstStyle/>
          <a:p>
            <a:fld id="{3380645D-B5A5-442F-8F69-D8BFF1BA1C71}" type="slidenum">
              <a:rPr lang="en-US" smtClean="0"/>
              <a:t>28</a:t>
            </a:fld>
            <a:endParaRPr lang="en-US" dirty="0"/>
          </a:p>
        </p:txBody>
      </p:sp>
    </p:spTree>
    <p:extLst>
      <p:ext uri="{BB962C8B-B14F-4D97-AF65-F5344CB8AC3E}">
        <p14:creationId xmlns:p14="http://schemas.microsoft.com/office/powerpoint/2010/main" val="167323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r>
              <a:rPr lang="en-US" dirty="0"/>
              <a:t>These are written report requirements. </a:t>
            </a:r>
            <a:r>
              <a:rPr lang="en-US" b="1" dirty="0"/>
              <a:t>The paper must include the followings in this order. You can learn the other requirements from the Policy and procedure Manual. </a:t>
            </a:r>
            <a:endParaRPr lang="en-US" dirty="0"/>
          </a:p>
        </p:txBody>
      </p:sp>
      <p:sp>
        <p:nvSpPr>
          <p:cNvPr id="4" name="Slide Number Placeholder 3"/>
          <p:cNvSpPr>
            <a:spLocks noGrp="1"/>
          </p:cNvSpPr>
          <p:nvPr>
            <p:ph type="sldNum" sz="quarter" idx="10"/>
          </p:nvPr>
        </p:nvSpPr>
        <p:spPr/>
        <p:txBody>
          <a:bodyPr/>
          <a:lstStyle/>
          <a:p>
            <a:fld id="{3380645D-B5A5-442F-8F69-D8BFF1BA1C71}" type="slidenum">
              <a:rPr lang="en-US" smtClean="0"/>
              <a:t>30</a:t>
            </a:fld>
            <a:endParaRPr lang="en-US" dirty="0"/>
          </a:p>
        </p:txBody>
      </p:sp>
    </p:spTree>
    <p:extLst>
      <p:ext uri="{BB962C8B-B14F-4D97-AF65-F5344CB8AC3E}">
        <p14:creationId xmlns:p14="http://schemas.microsoft.com/office/powerpoint/2010/main" val="236215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defTabSz="929305">
              <a:defRPr/>
            </a:pPr>
            <a:r>
              <a:rPr lang="en-US" dirty="0"/>
              <a:t>In CONSEF, no one is competing against any other participant. We try to </a:t>
            </a:r>
            <a:r>
              <a:rPr lang="en-US" baseline="0" dirty="0" smtClean="0"/>
              <a:t>is recognize every student. </a:t>
            </a:r>
            <a:r>
              <a:rPr lang="en-US" dirty="0"/>
              <a:t> Participants will be awarded according to their scores given by the judges. Out of three scores, we will be using the highest two scores to get the average. This average score will be the participant's final score to designate the prize</a:t>
            </a:r>
          </a:p>
          <a:p>
            <a:pPr defTabSz="929305">
              <a:defRPr/>
            </a:pPr>
            <a:r>
              <a:rPr lang="en-US" dirty="0"/>
              <a:t>If a student get a point between 91-100 it is a gold medal. </a:t>
            </a:r>
            <a:endParaRPr lang="en-US" dirty="0" smtClean="0"/>
          </a:p>
          <a:p>
            <a:endParaRPr lang="en-US" dirty="0"/>
          </a:p>
        </p:txBody>
      </p:sp>
      <p:sp>
        <p:nvSpPr>
          <p:cNvPr id="4" name="Slide Number Placeholder 3"/>
          <p:cNvSpPr>
            <a:spLocks noGrp="1"/>
          </p:cNvSpPr>
          <p:nvPr>
            <p:ph type="sldNum" sz="quarter" idx="10"/>
          </p:nvPr>
        </p:nvSpPr>
        <p:spPr/>
        <p:txBody>
          <a:bodyPr/>
          <a:lstStyle/>
          <a:p>
            <a:fld id="{3380645D-B5A5-442F-8F69-D8BFF1BA1C71}" type="slidenum">
              <a:rPr lang="en-US" smtClean="0"/>
              <a:t>32</a:t>
            </a:fld>
            <a:endParaRPr lang="en-US" dirty="0"/>
          </a:p>
        </p:txBody>
      </p:sp>
    </p:spTree>
    <p:extLst>
      <p:ext uri="{BB962C8B-B14F-4D97-AF65-F5344CB8AC3E}">
        <p14:creationId xmlns:p14="http://schemas.microsoft.com/office/powerpoint/2010/main" val="263181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645D-B5A5-442F-8F69-D8BFF1BA1C71}" type="slidenum">
              <a:rPr lang="en-US" smtClean="0"/>
              <a:t>33</a:t>
            </a:fld>
            <a:endParaRPr lang="en-US" dirty="0"/>
          </a:p>
        </p:txBody>
      </p:sp>
    </p:spTree>
    <p:extLst>
      <p:ext uri="{BB962C8B-B14F-4D97-AF65-F5344CB8AC3E}">
        <p14:creationId xmlns:p14="http://schemas.microsoft.com/office/powerpoint/2010/main" val="291611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r>
              <a:rPr lang="en-US" dirty="0" smtClean="0"/>
              <a:t>This is another fun activity. Student from grades</a:t>
            </a:r>
            <a:r>
              <a:rPr lang="en-US" baseline="0" dirty="0" smtClean="0"/>
              <a:t> 5-12 can participate the design contest. Of course your school should be a member first. </a:t>
            </a:r>
            <a:endParaRPr lang="en-US" dirty="0"/>
          </a:p>
        </p:txBody>
      </p:sp>
      <p:sp>
        <p:nvSpPr>
          <p:cNvPr id="4" name="Slide Number Placeholder 3"/>
          <p:cNvSpPr>
            <a:spLocks noGrp="1"/>
          </p:cNvSpPr>
          <p:nvPr>
            <p:ph type="sldNum" sz="quarter" idx="10"/>
          </p:nvPr>
        </p:nvSpPr>
        <p:spPr/>
        <p:txBody>
          <a:bodyPr/>
          <a:lstStyle/>
          <a:p>
            <a:fld id="{3380645D-B5A5-442F-8F69-D8BFF1BA1C71}" type="slidenum">
              <a:rPr lang="en-US" smtClean="0"/>
              <a:t>34</a:t>
            </a:fld>
            <a:endParaRPr lang="en-US" dirty="0"/>
          </a:p>
        </p:txBody>
      </p:sp>
    </p:spTree>
    <p:extLst>
      <p:ext uri="{BB962C8B-B14F-4D97-AF65-F5344CB8AC3E}">
        <p14:creationId xmlns:p14="http://schemas.microsoft.com/office/powerpoint/2010/main" val="24430237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9/17/2014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9/17/2014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9/17/2014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9/17/2014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9/17/2014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9/17/2014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9/17/2014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9/17/2014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9/17/2014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9/17/2014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9/17/2014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smtClean="0"/>
              <a:pPr/>
              <a:t>9/17/2014</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tel:1-650-479-320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onsef.org/?page_id=12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onsef.org/?page_id=12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onsef.org/?page_id=12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dcoach@conceptschools.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coach@conceptschools.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adobeformscentral.com/?f=GkI-9d8SGQNSJrQLvY*Q-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err="1" smtClean="0"/>
              <a:t>stemcon</a:t>
            </a:r>
            <a:r>
              <a:rPr lang="en-US" dirty="0" smtClean="0"/>
              <a:t> 2015</a:t>
            </a:r>
            <a:endParaRPr lang="en-US" dirty="0"/>
          </a:p>
        </p:txBody>
      </p:sp>
      <p:sp>
        <p:nvSpPr>
          <p:cNvPr id="7" name="Subtitle 6"/>
          <p:cNvSpPr>
            <a:spLocks noGrp="1"/>
          </p:cNvSpPr>
          <p:nvPr>
            <p:ph type="subTitle" idx="1"/>
          </p:nvPr>
        </p:nvSpPr>
        <p:spPr/>
        <p:txBody>
          <a:bodyPr/>
          <a:lstStyle/>
          <a:p>
            <a:r>
              <a:rPr lang="en-US" dirty="0" smtClean="0"/>
              <a:t>Making the Right Connections</a:t>
            </a:r>
          </a:p>
          <a:p>
            <a:r>
              <a:rPr lang="en-US" dirty="0" err="1" smtClean="0"/>
              <a:t>Dincer</a:t>
            </a:r>
            <a:r>
              <a:rPr lang="en-US" dirty="0" smtClean="0"/>
              <a:t> Coach</a:t>
            </a:r>
          </a:p>
          <a:p>
            <a:r>
              <a:rPr lang="en-US" smtClean="0"/>
              <a:t>Concept Schools</a:t>
            </a:r>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graphicFrame>
        <p:nvGraphicFramePr>
          <p:cNvPr id="2" name="Table 1"/>
          <p:cNvGraphicFramePr>
            <a:graphicFrameLocks noGrp="1"/>
          </p:cNvGraphicFramePr>
          <p:nvPr>
            <p:extLst>
              <p:ext uri="{D42A27DB-BD31-4B8C-83A1-F6EECF244321}">
                <p14:modId xmlns:p14="http://schemas.microsoft.com/office/powerpoint/2010/main" val="1176745670"/>
              </p:ext>
            </p:extLst>
          </p:nvPr>
        </p:nvGraphicFramePr>
        <p:xfrm>
          <a:off x="971550" y="5810250"/>
          <a:ext cx="5295900" cy="1028700"/>
        </p:xfrm>
        <a:graphic>
          <a:graphicData uri="http://schemas.openxmlformats.org/drawingml/2006/table">
            <a:tbl>
              <a:tblPr/>
              <a:tblGrid>
                <a:gridCol w="5295900"/>
              </a:tblGrid>
              <a:tr h="342900">
                <a:tc>
                  <a:txBody>
                    <a:bodyPr/>
                    <a:lstStyle/>
                    <a:p>
                      <a:r>
                        <a:rPr lang="en-US" sz="1600" b="1" dirty="0">
                          <a:effectLst/>
                          <a:latin typeface="arial"/>
                        </a:rPr>
                        <a:t>Join by phone</a:t>
                      </a:r>
                      <a:endParaRPr lang="en-US" sz="1600" dirty="0">
                        <a:effectLst/>
                        <a:latin typeface="arial"/>
                      </a:endParaRPr>
                    </a:p>
                  </a:txBody>
                  <a:tcPr anchor="ctr">
                    <a:lnL>
                      <a:noFill/>
                    </a:lnL>
                    <a:lnR>
                      <a:noFill/>
                    </a:lnR>
                    <a:lnT>
                      <a:noFill/>
                    </a:lnT>
                    <a:lnB>
                      <a:noFill/>
                    </a:lnB>
                    <a:solidFill>
                      <a:srgbClr val="FFFFFF"/>
                    </a:solidFill>
                  </a:tcPr>
                </a:tc>
              </a:tr>
              <a:tr h="342900">
                <a:tc>
                  <a:txBody>
                    <a:bodyPr/>
                    <a:lstStyle/>
                    <a:p>
                      <a:r>
                        <a:rPr lang="en-US" sz="1600" b="1" dirty="0">
                          <a:solidFill>
                            <a:srgbClr val="1155CC"/>
                          </a:solidFill>
                          <a:effectLst/>
                          <a:latin typeface="arial"/>
                          <a:hlinkClick r:id="rId4"/>
                        </a:rPr>
                        <a:t>1-650-479-3208</a:t>
                      </a:r>
                      <a:r>
                        <a:rPr lang="en-US" sz="1600" dirty="0">
                          <a:effectLst/>
                          <a:latin typeface="arial"/>
                        </a:rPr>
                        <a:t> Call-in toll number (US/Canada)</a:t>
                      </a:r>
                    </a:p>
                  </a:txBody>
                  <a:tcPr anchor="ctr">
                    <a:lnL>
                      <a:noFill/>
                    </a:lnL>
                    <a:lnR>
                      <a:noFill/>
                    </a:lnR>
                    <a:lnT>
                      <a:noFill/>
                    </a:lnT>
                    <a:lnB>
                      <a:noFill/>
                    </a:lnB>
                    <a:solidFill>
                      <a:srgbClr val="FFFFFF"/>
                    </a:solidFill>
                  </a:tcPr>
                </a:tc>
              </a:tr>
              <a:tr h="342900">
                <a:tc>
                  <a:txBody>
                    <a:bodyPr/>
                    <a:lstStyle/>
                    <a:p>
                      <a:r>
                        <a:rPr lang="en-US" sz="1600" dirty="0">
                          <a:effectLst/>
                          <a:latin typeface="arial"/>
                        </a:rPr>
                        <a:t>Access code: 806 646 626</a:t>
                      </a:r>
                    </a:p>
                  </a:txBody>
                  <a:tcPr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APPLICATIONS</a:t>
            </a:r>
            <a:endParaRPr lang="en-US" dirty="0"/>
          </a:p>
        </p:txBody>
      </p:sp>
      <p:sp>
        <p:nvSpPr>
          <p:cNvPr id="3" name="Content Placeholder 2"/>
          <p:cNvSpPr>
            <a:spLocks noGrp="1"/>
          </p:cNvSpPr>
          <p:nvPr>
            <p:ph idx="1"/>
          </p:nvPr>
        </p:nvSpPr>
        <p:spPr/>
        <p:txBody>
          <a:bodyPr>
            <a:normAutofit/>
          </a:bodyPr>
          <a:lstStyle/>
          <a:p>
            <a:pPr marL="285750" indent="-285750" fontAlgn="base">
              <a:lnSpc>
                <a:spcPct val="150000"/>
              </a:lnSpc>
              <a:buFont typeface="Arial" panose="020B0604020202020204" pitchFamily="34" charset="0"/>
              <a:buChar char="•"/>
            </a:pPr>
            <a:r>
              <a:rPr lang="en-US" b="1" dirty="0"/>
              <a:t>Submission: </a:t>
            </a:r>
            <a:r>
              <a:rPr lang="en-US" b="1" dirty="0" smtClean="0"/>
              <a:t>Science Fair Coordinators and coaches are </a:t>
            </a:r>
            <a:r>
              <a:rPr lang="en-US" dirty="0" smtClean="0"/>
              <a:t>only </a:t>
            </a:r>
            <a:r>
              <a:rPr lang="en-US" dirty="0"/>
              <a:t>the </a:t>
            </a:r>
            <a:r>
              <a:rPr lang="en-US" dirty="0" smtClean="0"/>
              <a:t>people </a:t>
            </a:r>
            <a:r>
              <a:rPr lang="en-US" dirty="0"/>
              <a:t>who can submit the research project to CONSEF 2015. All others must save the document for later approvals.</a:t>
            </a:r>
            <a:endParaRPr lang="en-US" b="1" dirty="0"/>
          </a:p>
          <a:p>
            <a:pPr marL="285750" indent="-285750" fontAlgn="base">
              <a:lnSpc>
                <a:spcPct val="150000"/>
              </a:lnSpc>
              <a:buFont typeface="Arial" panose="020B0604020202020204" pitchFamily="34" charset="0"/>
              <a:buChar char="•"/>
            </a:pPr>
            <a:r>
              <a:rPr lang="en-US" b="1" dirty="0"/>
              <a:t>No hard copies: </a:t>
            </a:r>
            <a:r>
              <a:rPr lang="en-US" dirty="0"/>
              <a:t>All forms must be submitted online including the Consent and Release form.</a:t>
            </a:r>
          </a:p>
          <a:p>
            <a:pPr marL="742950" lvl="1" indent="-285750" fontAlgn="base">
              <a:lnSpc>
                <a:spcPct val="150000"/>
              </a:lnSpc>
              <a:buFont typeface="Arial" panose="020B0604020202020204" pitchFamily="34" charset="0"/>
              <a:buChar char="•"/>
            </a:pPr>
            <a:r>
              <a:rPr lang="en-US" dirty="0"/>
              <a:t>Download the forms for endorsements, fill them out, and attach them to the online submission form</a:t>
            </a:r>
            <a:r>
              <a:rPr lang="en-US" dirty="0" smtClean="0"/>
              <a:t>.</a:t>
            </a:r>
            <a:endParaRPr lang="en-US" dirty="0"/>
          </a:p>
        </p:txBody>
      </p:sp>
    </p:spTree>
    <p:extLst>
      <p:ext uri="{BB962C8B-B14F-4D97-AF65-F5344CB8AC3E}">
        <p14:creationId xmlns:p14="http://schemas.microsoft.com/office/powerpoint/2010/main" val="255371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APPLICATIONS:</a:t>
            </a:r>
            <a:endParaRPr lang="en-US" dirty="0"/>
          </a:p>
        </p:txBody>
      </p:sp>
      <p:sp>
        <p:nvSpPr>
          <p:cNvPr id="3" name="Content Placeholder 2"/>
          <p:cNvSpPr>
            <a:spLocks noGrp="1"/>
          </p:cNvSpPr>
          <p:nvPr>
            <p:ph idx="1"/>
          </p:nvPr>
        </p:nvSpPr>
        <p:spPr>
          <a:xfrm>
            <a:off x="1104900" y="1600200"/>
            <a:ext cx="4781550" cy="4572000"/>
          </a:xfrm>
        </p:spPr>
        <p:txBody>
          <a:bodyPr>
            <a:normAutofit/>
          </a:bodyPr>
          <a:lstStyle/>
          <a:p>
            <a:pPr marL="285750" indent="-285750" fontAlgn="base">
              <a:lnSpc>
                <a:spcPct val="150000"/>
              </a:lnSpc>
              <a:buFont typeface="Arial" panose="020B0604020202020204" pitchFamily="34" charset="0"/>
              <a:buChar char="•"/>
            </a:pPr>
            <a:r>
              <a:rPr lang="en-US" dirty="0" smtClean="0"/>
              <a:t>Have your students sign in as a student and fill out the form.</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713" y="95250"/>
            <a:ext cx="5202765"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45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 </a:t>
            </a:r>
            <a:br>
              <a:rPr lang="en-US" dirty="0" smtClean="0"/>
            </a:br>
            <a:r>
              <a:rPr lang="en-US" dirty="0" smtClean="0"/>
              <a:t>General Information</a:t>
            </a:r>
            <a:endParaRPr lang="en-US" dirty="0"/>
          </a:p>
        </p:txBody>
      </p:sp>
      <p:sp>
        <p:nvSpPr>
          <p:cNvPr id="3" name="Content Placeholder 2"/>
          <p:cNvSpPr>
            <a:spLocks noGrp="1"/>
          </p:cNvSpPr>
          <p:nvPr>
            <p:ph idx="1"/>
          </p:nvPr>
        </p:nvSpPr>
        <p:spPr>
          <a:xfrm>
            <a:off x="1104900" y="1600200"/>
            <a:ext cx="4781550" cy="4572000"/>
          </a:xfrm>
        </p:spPr>
        <p:txBody>
          <a:bodyPr>
            <a:normAutofit/>
          </a:bodyPr>
          <a:lstStyle/>
          <a:p>
            <a:pPr marL="285750" indent="-285750" fontAlgn="base">
              <a:lnSpc>
                <a:spcPct val="150000"/>
              </a:lnSpc>
              <a:buFont typeface="Arial" panose="020B0604020202020204" pitchFamily="34" charset="0"/>
              <a:buChar char="•"/>
            </a:pPr>
            <a:r>
              <a:rPr lang="en-US" dirty="0" smtClean="0"/>
              <a:t>Project type</a:t>
            </a:r>
          </a:p>
          <a:p>
            <a:pPr marL="742950" lvl="1" indent="-285750" fontAlgn="base">
              <a:lnSpc>
                <a:spcPct val="150000"/>
              </a:lnSpc>
              <a:buFont typeface="Arial" panose="020B0604020202020204" pitchFamily="34" charset="0"/>
              <a:buChar char="•"/>
            </a:pPr>
            <a:r>
              <a:rPr lang="en-US" dirty="0" smtClean="0"/>
              <a:t>Design Projects</a:t>
            </a:r>
          </a:p>
          <a:p>
            <a:pPr marL="742950" lvl="1" indent="-285750" fontAlgn="base">
              <a:lnSpc>
                <a:spcPct val="150000"/>
              </a:lnSpc>
              <a:buFont typeface="Arial" panose="020B0604020202020204" pitchFamily="34" charset="0"/>
              <a:buChar char="•"/>
            </a:pPr>
            <a:r>
              <a:rPr lang="en-US" dirty="0" smtClean="0"/>
              <a:t>Experimental Project</a:t>
            </a:r>
          </a:p>
          <a:p>
            <a:pPr marL="285750" indent="-285750" fontAlgn="base">
              <a:lnSpc>
                <a:spcPct val="150000"/>
              </a:lnSpc>
              <a:buFont typeface="Arial" panose="020B0604020202020204" pitchFamily="34" charset="0"/>
              <a:buChar char="•"/>
            </a:pPr>
            <a:r>
              <a:rPr lang="en-US" dirty="0"/>
              <a:t>Design Projects: </a:t>
            </a:r>
            <a:endParaRPr lang="en-US" dirty="0" smtClean="0"/>
          </a:p>
          <a:p>
            <a:pPr marL="742950" lvl="1" indent="-285750" fontAlgn="base">
              <a:lnSpc>
                <a:spcPct val="150000"/>
              </a:lnSpc>
              <a:buFont typeface="Arial" panose="020B0604020202020204" pitchFamily="34" charset="0"/>
              <a:buChar char="•"/>
            </a:pPr>
            <a:r>
              <a:rPr lang="en-US" dirty="0" smtClean="0"/>
              <a:t>If </a:t>
            </a:r>
            <a:r>
              <a:rPr lang="en-US" dirty="0"/>
              <a:t>the objective of the project is to invent a new device, procedure, computer program, or algorithm, then the project may fall into the design category.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238" y="219074"/>
            <a:ext cx="521518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41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Abstract </a:t>
            </a:r>
            <a:endParaRPr lang="en-US" dirty="0"/>
          </a:p>
        </p:txBody>
      </p:sp>
      <p:sp>
        <p:nvSpPr>
          <p:cNvPr id="3" name="Content Placeholder 2"/>
          <p:cNvSpPr>
            <a:spLocks noGrp="1"/>
          </p:cNvSpPr>
          <p:nvPr>
            <p:ph idx="1"/>
          </p:nvPr>
        </p:nvSpPr>
        <p:spPr>
          <a:xfrm>
            <a:off x="1104900" y="1600200"/>
            <a:ext cx="4781550" cy="4572000"/>
          </a:xfrm>
        </p:spPr>
        <p:txBody>
          <a:bodyPr>
            <a:normAutofit/>
          </a:bodyPr>
          <a:lstStyle/>
          <a:p>
            <a:pPr marL="285750" indent="-285750" fontAlgn="base">
              <a:lnSpc>
                <a:spcPct val="150000"/>
              </a:lnSpc>
              <a:buFont typeface="Arial" panose="020B0604020202020204" pitchFamily="34" charset="0"/>
              <a:buChar char="•"/>
            </a:pPr>
            <a:r>
              <a:rPr lang="en-US" dirty="0" smtClean="0"/>
              <a:t>Pre-selection criteria will be applied in this section.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171451"/>
            <a:ext cx="4600575" cy="645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7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t>
            </a:r>
            <a:br>
              <a:rPr lang="en-US" dirty="0" smtClean="0"/>
            </a:br>
            <a:r>
              <a:rPr lang="en-US" dirty="0" smtClean="0"/>
              <a:t>Safety form </a:t>
            </a:r>
            <a:endParaRPr lang="en-US" dirty="0"/>
          </a:p>
        </p:txBody>
      </p:sp>
      <p:sp>
        <p:nvSpPr>
          <p:cNvPr id="3" name="Content Placeholder 2"/>
          <p:cNvSpPr>
            <a:spLocks noGrp="1"/>
          </p:cNvSpPr>
          <p:nvPr>
            <p:ph idx="1"/>
          </p:nvPr>
        </p:nvSpPr>
        <p:spPr>
          <a:xfrm>
            <a:off x="1104900" y="1600200"/>
            <a:ext cx="4781550" cy="4572000"/>
          </a:xfrm>
        </p:spPr>
        <p:txBody>
          <a:bodyPr>
            <a:normAutofit/>
          </a:bodyPr>
          <a:lstStyle/>
          <a:p>
            <a:pPr marL="285750" indent="-285750" fontAlgn="base">
              <a:lnSpc>
                <a:spcPct val="150000"/>
              </a:lnSpc>
              <a:buFont typeface="Arial" panose="020B0604020202020204" pitchFamily="34" charset="0"/>
              <a:buChar char="•"/>
            </a:pPr>
            <a:r>
              <a:rPr lang="en-US" dirty="0" smtClean="0"/>
              <a:t>Students must agree with the possible hazards that may occur during the experimentation to proceed further.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0"/>
            <a:ext cx="57518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6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t>
            </a:r>
            <a:br>
              <a:rPr lang="en-US" dirty="0" smtClean="0"/>
            </a:br>
            <a:r>
              <a:rPr lang="en-US" dirty="0" smtClean="0"/>
              <a:t>Endorsements</a:t>
            </a:r>
            <a:endParaRPr lang="en-US" dirty="0"/>
          </a:p>
        </p:txBody>
      </p:sp>
      <p:sp>
        <p:nvSpPr>
          <p:cNvPr id="3" name="Content Placeholder 2"/>
          <p:cNvSpPr>
            <a:spLocks noGrp="1"/>
          </p:cNvSpPr>
          <p:nvPr>
            <p:ph idx="1"/>
          </p:nvPr>
        </p:nvSpPr>
        <p:spPr>
          <a:xfrm>
            <a:off x="790575" y="1666875"/>
            <a:ext cx="4781550" cy="4572000"/>
          </a:xfrm>
        </p:spPr>
        <p:txBody>
          <a:bodyPr>
            <a:normAutofit/>
          </a:bodyPr>
          <a:lstStyle/>
          <a:p>
            <a:pPr marL="285750" indent="-285750" fontAlgn="base">
              <a:lnSpc>
                <a:spcPct val="150000"/>
              </a:lnSpc>
              <a:buFont typeface="Arial" panose="020B0604020202020204" pitchFamily="34" charset="0"/>
              <a:buChar char="•"/>
            </a:pPr>
            <a:r>
              <a:rPr lang="en-US" dirty="0" smtClean="0"/>
              <a:t>Have your student attach any required endorsement in PDF or picture format.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813" y="500063"/>
            <a:ext cx="6357169" cy="521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6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t>
            </a:r>
            <a:br>
              <a:rPr lang="en-US" dirty="0" smtClean="0"/>
            </a:br>
            <a:r>
              <a:rPr lang="en-US" dirty="0" smtClean="0"/>
              <a:t>Consent and Release Form</a:t>
            </a:r>
            <a:endParaRPr lang="en-US" dirty="0"/>
          </a:p>
        </p:txBody>
      </p:sp>
      <p:sp>
        <p:nvSpPr>
          <p:cNvPr id="3" name="Content Placeholder 2"/>
          <p:cNvSpPr>
            <a:spLocks noGrp="1"/>
          </p:cNvSpPr>
          <p:nvPr>
            <p:ph idx="1"/>
          </p:nvPr>
        </p:nvSpPr>
        <p:spPr>
          <a:xfrm>
            <a:off x="6315075" y="1571625"/>
            <a:ext cx="4781550" cy="1323975"/>
          </a:xfrm>
        </p:spPr>
        <p:txBody>
          <a:bodyPr>
            <a:normAutofit/>
          </a:bodyPr>
          <a:lstStyle/>
          <a:p>
            <a:pPr marL="285750" indent="-285750" fontAlgn="base">
              <a:lnSpc>
                <a:spcPct val="150000"/>
              </a:lnSpc>
              <a:buFont typeface="Arial" panose="020B0604020202020204" pitchFamily="34" charset="0"/>
              <a:buChar char="•"/>
            </a:pPr>
            <a:r>
              <a:rPr lang="en-US" dirty="0" smtClean="0"/>
              <a:t>Both must be completed by parent and students. </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4" y="3393048"/>
            <a:ext cx="5086351" cy="330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8" y="1386439"/>
            <a:ext cx="5086351" cy="547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25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t>
            </a:r>
            <a:br>
              <a:rPr lang="en-US" dirty="0" smtClean="0"/>
            </a:br>
            <a:r>
              <a:rPr lang="en-US" dirty="0" smtClean="0"/>
              <a:t>Save vs. Submit</a:t>
            </a:r>
            <a:endParaRPr lang="en-US" dirty="0"/>
          </a:p>
        </p:txBody>
      </p:sp>
      <p:sp>
        <p:nvSpPr>
          <p:cNvPr id="3" name="Content Placeholder 2"/>
          <p:cNvSpPr>
            <a:spLocks noGrp="1"/>
          </p:cNvSpPr>
          <p:nvPr>
            <p:ph idx="1"/>
          </p:nvPr>
        </p:nvSpPr>
        <p:spPr>
          <a:xfrm>
            <a:off x="6896100" y="1571625"/>
            <a:ext cx="4781550" cy="1323975"/>
          </a:xfrm>
        </p:spPr>
        <p:txBody>
          <a:bodyPr>
            <a:normAutofit/>
          </a:bodyPr>
          <a:lstStyle/>
          <a:p>
            <a:pPr marL="285750" indent="-285750" fontAlgn="base">
              <a:lnSpc>
                <a:spcPct val="150000"/>
              </a:lnSpc>
              <a:buFont typeface="Arial" panose="020B0604020202020204" pitchFamily="34" charset="0"/>
              <a:buChar char="•"/>
            </a:pPr>
            <a:r>
              <a:rPr lang="en-US" dirty="0" smtClean="0"/>
              <a:t>Have your students save the form and enter your email address. </a:t>
            </a:r>
          </a:p>
          <a:p>
            <a:pPr marL="285750" indent="-285750" fontAlgn="base">
              <a:lnSpc>
                <a:spcPct val="150000"/>
              </a:lnSpc>
              <a:buFont typeface="Arial" panose="020B0604020202020204" pitchFamily="34" charset="0"/>
              <a:buChar char="•"/>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481137"/>
            <a:ext cx="654367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7343344">
            <a:off x="5339654" y="5963417"/>
            <a:ext cx="1019175" cy="1976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18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t>
            </a:r>
            <a:br>
              <a:rPr lang="en-US" dirty="0" smtClean="0"/>
            </a:br>
            <a:r>
              <a:rPr lang="en-US" dirty="0" smtClean="0"/>
              <a:t>Retrieve the Form</a:t>
            </a:r>
            <a:endParaRPr lang="en-US" dirty="0"/>
          </a:p>
        </p:txBody>
      </p:sp>
      <p:sp>
        <p:nvSpPr>
          <p:cNvPr id="3" name="Content Placeholder 2"/>
          <p:cNvSpPr>
            <a:spLocks noGrp="1"/>
          </p:cNvSpPr>
          <p:nvPr>
            <p:ph idx="1"/>
          </p:nvPr>
        </p:nvSpPr>
        <p:spPr>
          <a:xfrm>
            <a:off x="6896100" y="1571625"/>
            <a:ext cx="4781550" cy="1323975"/>
          </a:xfrm>
        </p:spPr>
        <p:txBody>
          <a:bodyPr>
            <a:normAutofit fontScale="92500" lnSpcReduction="10000"/>
          </a:bodyPr>
          <a:lstStyle/>
          <a:p>
            <a:pPr marL="285750" indent="-285750" fontAlgn="base">
              <a:lnSpc>
                <a:spcPct val="150000"/>
              </a:lnSpc>
              <a:buFont typeface="Arial" panose="020B0604020202020204" pitchFamily="34" charset="0"/>
              <a:buChar char="•"/>
            </a:pPr>
            <a:r>
              <a:rPr lang="en-US" dirty="0" smtClean="0"/>
              <a:t>Check your email and retrieve the form to go over the information that your students entered. </a:t>
            </a:r>
          </a:p>
          <a:p>
            <a:pPr marL="285750" indent="-285750" fontAlgn="base">
              <a:lnSpc>
                <a:spcPct val="150000"/>
              </a:lnSpc>
              <a:buFont typeface="Arial" panose="020B0604020202020204" pitchFamily="34" charset="0"/>
              <a:buChar char="•"/>
            </a:pP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42242"/>
            <a:ext cx="60293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4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t>
            </a:r>
            <a:br>
              <a:rPr lang="en-US" dirty="0" smtClean="0"/>
            </a:br>
            <a:r>
              <a:rPr lang="en-US" dirty="0" smtClean="0"/>
              <a:t>Consent and Release Form</a:t>
            </a:r>
            <a:endParaRPr lang="en-US" dirty="0"/>
          </a:p>
        </p:txBody>
      </p:sp>
      <p:sp>
        <p:nvSpPr>
          <p:cNvPr id="3" name="Content Placeholder 2"/>
          <p:cNvSpPr>
            <a:spLocks noGrp="1"/>
          </p:cNvSpPr>
          <p:nvPr>
            <p:ph idx="1"/>
          </p:nvPr>
        </p:nvSpPr>
        <p:spPr>
          <a:xfrm>
            <a:off x="523875" y="1447801"/>
            <a:ext cx="5600700" cy="1543050"/>
          </a:xfrm>
        </p:spPr>
        <p:txBody>
          <a:bodyPr>
            <a:normAutofit/>
          </a:bodyPr>
          <a:lstStyle/>
          <a:p>
            <a:pPr marL="285750" indent="-285750" fontAlgn="base">
              <a:lnSpc>
                <a:spcPct val="150000"/>
              </a:lnSpc>
              <a:buFont typeface="Arial" panose="020B0604020202020204" pitchFamily="34" charset="0"/>
              <a:buChar char="•"/>
            </a:pPr>
            <a:r>
              <a:rPr lang="en-US" dirty="0" smtClean="0"/>
              <a:t>Go back to first page</a:t>
            </a:r>
          </a:p>
          <a:p>
            <a:pPr marL="285750" indent="-285750" fontAlgn="base">
              <a:lnSpc>
                <a:spcPct val="150000"/>
              </a:lnSpc>
              <a:buFont typeface="Arial" panose="020B0604020202020204" pitchFamily="34" charset="0"/>
              <a:buChar char="•"/>
            </a:pPr>
            <a:r>
              <a:rPr lang="en-US" dirty="0" smtClean="0"/>
              <a:t>Sign in as science fair coordinator/coach</a:t>
            </a:r>
          </a:p>
          <a:p>
            <a:pPr marL="285750" indent="-285750" fontAlgn="base">
              <a:lnSpc>
                <a:spcPct val="150000"/>
              </a:lnSpc>
              <a:buFont typeface="Arial" panose="020B0604020202020204" pitchFamily="34" charset="0"/>
              <a:buChar char="•"/>
            </a:pPr>
            <a:endParaRPr lang="en-US" dirty="0" smtClean="0"/>
          </a:p>
          <a:p>
            <a:pPr marL="285750" indent="-285750" fontAlgn="base">
              <a:lnSpc>
                <a:spcPct val="150000"/>
              </a:lnSpc>
              <a:buFont typeface="Arial" panose="020B0604020202020204" pitchFamily="34" charset="0"/>
              <a:buChar char="•"/>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5" y="104775"/>
            <a:ext cx="5200650" cy="666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4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STEMCON-2015</a:t>
            </a:r>
            <a:endParaRPr lang="en-US" dirty="0"/>
          </a:p>
        </p:txBody>
      </p:sp>
      <p:sp>
        <p:nvSpPr>
          <p:cNvPr id="14" name="Content Placeholder 13"/>
          <p:cNvSpPr>
            <a:spLocks noGrp="1"/>
          </p:cNvSpPr>
          <p:nvPr>
            <p:ph idx="1"/>
          </p:nvPr>
        </p:nvSpPr>
        <p:spPr/>
        <p:txBody>
          <a:bodyPr>
            <a:normAutofit/>
          </a:bodyPr>
          <a:lstStyle/>
          <a:p>
            <a:pPr>
              <a:lnSpc>
                <a:spcPct val="200000"/>
              </a:lnSpc>
            </a:pPr>
            <a:r>
              <a:rPr lang="en-US" dirty="0" smtClean="0"/>
              <a:t>STEM </a:t>
            </a:r>
            <a:r>
              <a:rPr lang="en-US" dirty="0"/>
              <a:t>Conference</a:t>
            </a:r>
          </a:p>
          <a:p>
            <a:pPr>
              <a:lnSpc>
                <a:spcPct val="200000"/>
              </a:lnSpc>
            </a:pPr>
            <a:r>
              <a:rPr lang="en-US" dirty="0" smtClean="0"/>
              <a:t>Project Session</a:t>
            </a:r>
          </a:p>
          <a:p>
            <a:pPr>
              <a:lnSpc>
                <a:spcPct val="200000"/>
              </a:lnSpc>
            </a:pPr>
            <a:r>
              <a:rPr lang="en-US" dirty="0" smtClean="0"/>
              <a:t>STEM EXPO Demonstrations</a:t>
            </a:r>
          </a:p>
          <a:p>
            <a:pPr>
              <a:lnSpc>
                <a:spcPct val="200000"/>
              </a:lnSpc>
            </a:pPr>
            <a:r>
              <a:rPr lang="en-US" dirty="0" smtClean="0"/>
              <a:t>Robotic Competitions</a:t>
            </a:r>
          </a:p>
          <a:p>
            <a:pPr>
              <a:lnSpc>
                <a:spcPct val="200000"/>
              </a:lnSpc>
            </a:pPr>
            <a:r>
              <a:rPr lang="en-US" dirty="0" smtClean="0"/>
              <a:t>April 16-18, 2015</a:t>
            </a:r>
          </a:p>
        </p:txBody>
      </p:sp>
    </p:spTree>
    <p:extLst>
      <p:ext uri="{BB962C8B-B14F-4D97-AF65-F5344CB8AC3E}">
        <p14:creationId xmlns:p14="http://schemas.microsoft.com/office/powerpoint/2010/main" val="8862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5676900" cy="1096962"/>
          </a:xfrm>
        </p:spPr>
        <p:txBody>
          <a:bodyPr/>
          <a:lstStyle/>
          <a:p>
            <a:r>
              <a:rPr lang="en-US" dirty="0" smtClean="0"/>
              <a:t>STUDENT APPLICATIONS: </a:t>
            </a:r>
            <a:br>
              <a:rPr lang="en-US" dirty="0" smtClean="0"/>
            </a:br>
            <a:r>
              <a:rPr lang="en-US" dirty="0" smtClean="0"/>
              <a:t>Submit</a:t>
            </a:r>
            <a:endParaRPr lang="en-US" dirty="0"/>
          </a:p>
        </p:txBody>
      </p:sp>
      <p:sp>
        <p:nvSpPr>
          <p:cNvPr id="3" name="Content Placeholder 2"/>
          <p:cNvSpPr>
            <a:spLocks noGrp="1"/>
          </p:cNvSpPr>
          <p:nvPr>
            <p:ph idx="1"/>
          </p:nvPr>
        </p:nvSpPr>
        <p:spPr>
          <a:xfrm>
            <a:off x="523875" y="1447801"/>
            <a:ext cx="5600700" cy="1543050"/>
          </a:xfrm>
        </p:spPr>
        <p:txBody>
          <a:bodyPr>
            <a:normAutofit/>
          </a:bodyPr>
          <a:lstStyle/>
          <a:p>
            <a:pPr marL="285750" indent="-285750" fontAlgn="base">
              <a:lnSpc>
                <a:spcPct val="150000"/>
              </a:lnSpc>
              <a:buFont typeface="Arial" panose="020B0604020202020204" pitchFamily="34" charset="0"/>
              <a:buChar char="•"/>
            </a:pPr>
            <a:r>
              <a:rPr lang="en-US" dirty="0" smtClean="0"/>
              <a:t>Review the information</a:t>
            </a:r>
          </a:p>
          <a:p>
            <a:pPr marL="285750" indent="-285750" fontAlgn="base">
              <a:lnSpc>
                <a:spcPct val="150000"/>
              </a:lnSpc>
              <a:buFont typeface="Arial" panose="020B0604020202020204" pitchFamily="34" charset="0"/>
              <a:buChar char="•"/>
            </a:pPr>
            <a:r>
              <a:rPr lang="en-US" dirty="0" smtClean="0"/>
              <a:t>Approve the project and submit it.</a:t>
            </a:r>
          </a:p>
          <a:p>
            <a:pPr marL="285750" indent="-285750" fontAlgn="base">
              <a:lnSpc>
                <a:spcPct val="150000"/>
              </a:lnSpc>
              <a:buFont typeface="Arial" panose="020B0604020202020204" pitchFamily="34" charset="0"/>
              <a:buChar char="•"/>
            </a:pPr>
            <a:endParaRPr lang="en-US" dirty="0" smtClean="0"/>
          </a:p>
          <a:p>
            <a:pPr marL="285750" indent="-285750" fontAlgn="base">
              <a:lnSpc>
                <a:spcPct val="150000"/>
              </a:lnSpc>
              <a:buFont typeface="Arial" panose="020B0604020202020204" pitchFamily="34" charset="0"/>
              <a:buChar char="•"/>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86061"/>
            <a:ext cx="6200775" cy="3441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666873"/>
            <a:ext cx="5514975" cy="327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60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Science Review Committee </a:t>
            </a:r>
            <a:endParaRPr lang="en-US" dirty="0"/>
          </a:p>
        </p:txBody>
      </p:sp>
      <p:sp>
        <p:nvSpPr>
          <p:cNvPr id="3" name="Content Placeholder 2"/>
          <p:cNvSpPr>
            <a:spLocks noGrp="1"/>
          </p:cNvSpPr>
          <p:nvPr>
            <p:ph idx="1"/>
          </p:nvPr>
        </p:nvSpPr>
        <p:spPr>
          <a:xfrm>
            <a:off x="1104900" y="1600200"/>
            <a:ext cx="9982200" cy="5133976"/>
          </a:xfrm>
        </p:spPr>
        <p:txBody>
          <a:bodyPr>
            <a:normAutofit/>
          </a:bodyPr>
          <a:lstStyle/>
          <a:p>
            <a:pPr>
              <a:buNone/>
            </a:pPr>
            <a:r>
              <a:rPr lang="en-US" dirty="0">
                <a:solidFill>
                  <a:srgbClr val="000000"/>
                </a:solidFill>
              </a:rPr>
              <a:t>Any project involving </a:t>
            </a:r>
          </a:p>
          <a:p>
            <a:r>
              <a:rPr lang="en-US" dirty="0">
                <a:solidFill>
                  <a:srgbClr val="000000"/>
                </a:solidFill>
              </a:rPr>
              <a:t>non-human vertebrate animals, </a:t>
            </a:r>
          </a:p>
          <a:p>
            <a:r>
              <a:rPr lang="en-US" dirty="0">
                <a:solidFill>
                  <a:srgbClr val="000000"/>
                </a:solidFill>
              </a:rPr>
              <a:t>pathogenic agents </a:t>
            </a:r>
          </a:p>
          <a:p>
            <a:r>
              <a:rPr lang="en-US" dirty="0">
                <a:solidFill>
                  <a:srgbClr val="000000"/>
                </a:solidFill>
              </a:rPr>
              <a:t>bacteria and fungi</a:t>
            </a:r>
          </a:p>
          <a:p>
            <a:r>
              <a:rPr lang="en-US" dirty="0">
                <a:solidFill>
                  <a:srgbClr val="000000"/>
                </a:solidFill>
              </a:rPr>
              <a:t>controlled substances, </a:t>
            </a:r>
          </a:p>
          <a:p>
            <a:r>
              <a:rPr lang="en-US" dirty="0">
                <a:solidFill>
                  <a:srgbClr val="000000"/>
                </a:solidFill>
              </a:rPr>
              <a:t>recombinant DNA,</a:t>
            </a:r>
          </a:p>
          <a:p>
            <a:r>
              <a:rPr lang="en-US" dirty="0">
                <a:solidFill>
                  <a:srgbClr val="000000"/>
                </a:solidFill>
              </a:rPr>
              <a:t>human and non-human vertebrate animal </a:t>
            </a:r>
            <a:r>
              <a:rPr lang="en-US" dirty="0" smtClean="0">
                <a:solidFill>
                  <a:srgbClr val="000000"/>
                </a:solidFill>
              </a:rPr>
              <a:t>tissue</a:t>
            </a:r>
          </a:p>
          <a:p>
            <a:pPr>
              <a:buFontTx/>
              <a:buNone/>
            </a:pPr>
            <a:r>
              <a:rPr lang="en-US" b="1" dirty="0"/>
              <a:t>require prior SRC (Science Review Committee) approval. </a:t>
            </a:r>
            <a:endParaRPr lang="en-US" dirty="0" smtClean="0">
              <a:solidFill>
                <a:srgbClr val="000000"/>
              </a:solidFill>
            </a:endParaRPr>
          </a:p>
          <a:p>
            <a:r>
              <a:rPr lang="en-US" dirty="0"/>
              <a:t>Students are required to do their </a:t>
            </a:r>
            <a:r>
              <a:rPr lang="en-US" b="1" dirty="0"/>
              <a:t>research </a:t>
            </a:r>
            <a:r>
              <a:rPr lang="en-US" dirty="0"/>
              <a:t>under the supervision of a </a:t>
            </a:r>
            <a:r>
              <a:rPr lang="en-US" b="1" dirty="0"/>
              <a:t>qualified scientist  </a:t>
            </a:r>
            <a:r>
              <a:rPr lang="en-US" dirty="0"/>
              <a:t>and/or </a:t>
            </a:r>
            <a:r>
              <a:rPr lang="en-US" dirty="0" smtClean="0"/>
              <a:t>conduct their </a:t>
            </a:r>
            <a:r>
              <a:rPr lang="en-US" dirty="0"/>
              <a:t>research in a </a:t>
            </a:r>
            <a:r>
              <a:rPr lang="en-US" b="1" dirty="0"/>
              <a:t>university, a medical/research facility or an industrial institution.</a:t>
            </a:r>
            <a:endParaRPr lang="en-US" kern="0" dirty="0"/>
          </a:p>
          <a:p>
            <a:endParaRPr lang="en-US" dirty="0">
              <a:solidFill>
                <a:srgbClr val="000000"/>
              </a:solidFill>
            </a:endParaRPr>
          </a:p>
        </p:txBody>
      </p:sp>
    </p:spTree>
    <p:extLst>
      <p:ext uri="{BB962C8B-B14F-4D97-AF65-F5344CB8AC3E}">
        <p14:creationId xmlns:p14="http://schemas.microsoft.com/office/powerpoint/2010/main" val="245090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Science Review Committee </a:t>
            </a:r>
            <a:endParaRPr lang="en-US" dirty="0"/>
          </a:p>
        </p:txBody>
      </p:sp>
      <p:sp>
        <p:nvSpPr>
          <p:cNvPr id="3" name="Content Placeholder 2"/>
          <p:cNvSpPr>
            <a:spLocks noGrp="1"/>
          </p:cNvSpPr>
          <p:nvPr>
            <p:ph idx="1"/>
          </p:nvPr>
        </p:nvSpPr>
        <p:spPr>
          <a:xfrm>
            <a:off x="1104900" y="1600200"/>
            <a:ext cx="9982200" cy="5133976"/>
          </a:xfrm>
        </p:spPr>
        <p:txBody>
          <a:bodyPr>
            <a:normAutofit/>
          </a:bodyPr>
          <a:lstStyle/>
          <a:p>
            <a:pPr marL="0" indent="0">
              <a:lnSpc>
                <a:spcPct val="150000"/>
              </a:lnSpc>
              <a:buNone/>
            </a:pPr>
            <a:r>
              <a:rPr lang="en-US" dirty="0" smtClean="0"/>
              <a:t>1</a:t>
            </a:r>
            <a:r>
              <a:rPr lang="en-US" baseline="30000" dirty="0" smtClean="0"/>
              <a:t>st</a:t>
            </a:r>
            <a:r>
              <a:rPr lang="en-US" dirty="0" smtClean="0"/>
              <a:t> </a:t>
            </a:r>
            <a:r>
              <a:rPr lang="en-US" dirty="0"/>
              <a:t>Case </a:t>
            </a:r>
            <a:r>
              <a:rPr lang="en-US" dirty="0" smtClean="0"/>
              <a:t>Scenario: </a:t>
            </a:r>
            <a:r>
              <a:rPr lang="en-US" i="1" dirty="0" smtClean="0"/>
              <a:t>In </a:t>
            </a:r>
            <a:r>
              <a:rPr lang="en-US" i="1" dirty="0"/>
              <a:t>a university, a medical/research facility or an industrial institution</a:t>
            </a:r>
          </a:p>
          <a:p>
            <a:pPr>
              <a:lnSpc>
                <a:spcPct val="150000"/>
              </a:lnSpc>
            </a:pPr>
            <a:r>
              <a:rPr lang="en-US" dirty="0" smtClean="0"/>
              <a:t>Do the research </a:t>
            </a:r>
            <a:r>
              <a:rPr lang="en-US" dirty="0"/>
              <a:t>under the supervision of a qualified scientist </a:t>
            </a:r>
            <a:r>
              <a:rPr lang="en-US" dirty="0" smtClean="0"/>
              <a:t>and conduct it in a university, a medical/research facility or an industrial institution.</a:t>
            </a:r>
            <a:endParaRPr lang="en-US" kern="0" dirty="0"/>
          </a:p>
          <a:p>
            <a:pPr lvl="1">
              <a:lnSpc>
                <a:spcPct val="150000"/>
              </a:lnSpc>
            </a:pPr>
            <a:r>
              <a:rPr lang="en-US" dirty="0" smtClean="0"/>
              <a:t>Have </a:t>
            </a:r>
            <a:r>
              <a:rPr lang="en-US" dirty="0"/>
              <a:t>the SRC chair sign the Approval </a:t>
            </a:r>
            <a:r>
              <a:rPr lang="en-US" dirty="0" smtClean="0"/>
              <a:t>Form7</a:t>
            </a:r>
          </a:p>
          <a:p>
            <a:pPr lvl="1">
              <a:lnSpc>
                <a:spcPct val="150000"/>
              </a:lnSpc>
            </a:pPr>
            <a:r>
              <a:rPr lang="en-US" dirty="0" smtClean="0"/>
              <a:t>Scan the form and attach as PDF or picture format in the application form</a:t>
            </a:r>
          </a:p>
          <a:p>
            <a:pPr marL="0" indent="0">
              <a:lnSpc>
                <a:spcPct val="150000"/>
              </a:lnSpc>
              <a:buNone/>
            </a:pPr>
            <a:r>
              <a:rPr lang="en-US" sz="1800" i="1" dirty="0" smtClean="0"/>
              <a:t>Download the </a:t>
            </a:r>
            <a:r>
              <a:rPr lang="en-US" sz="1800" i="1" dirty="0"/>
              <a:t>Approval form at </a:t>
            </a:r>
            <a:r>
              <a:rPr lang="en-US" sz="1800" i="1" dirty="0">
                <a:hlinkClick r:id="rId2"/>
              </a:rPr>
              <a:t>http://www.consef.org/?</a:t>
            </a:r>
            <a:r>
              <a:rPr lang="en-US" sz="1800" i="1" dirty="0" smtClean="0">
                <a:hlinkClick r:id="rId2"/>
              </a:rPr>
              <a:t>page_id=121</a:t>
            </a:r>
            <a:r>
              <a:rPr lang="en-US" sz="1800" i="1" dirty="0" smtClean="0"/>
              <a:t> </a:t>
            </a:r>
            <a:endParaRPr lang="en-US" sz="1800" i="1" dirty="0"/>
          </a:p>
          <a:p>
            <a:pPr marL="0" lvl="1" indent="0">
              <a:buNone/>
            </a:pPr>
            <a:endParaRPr lang="en-US" sz="800" dirty="0"/>
          </a:p>
          <a:p>
            <a:pPr marL="0" lvl="1" indent="0">
              <a:lnSpc>
                <a:spcPct val="150000"/>
              </a:lnSpc>
              <a:buNone/>
            </a:pPr>
            <a:endParaRPr lang="en-US" sz="2000" dirty="0"/>
          </a:p>
          <a:p>
            <a:endParaRPr lang="en-US" dirty="0">
              <a:solidFill>
                <a:srgbClr val="000000"/>
              </a:solidFill>
            </a:endParaRPr>
          </a:p>
        </p:txBody>
      </p:sp>
    </p:spTree>
    <p:extLst>
      <p:ext uri="{BB962C8B-B14F-4D97-AF65-F5344CB8AC3E}">
        <p14:creationId xmlns:p14="http://schemas.microsoft.com/office/powerpoint/2010/main" val="252181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Science Review Committee </a:t>
            </a:r>
            <a:endParaRPr lang="en-US" dirty="0"/>
          </a:p>
        </p:txBody>
      </p:sp>
      <p:sp>
        <p:nvSpPr>
          <p:cNvPr id="3" name="Content Placeholder 2"/>
          <p:cNvSpPr>
            <a:spLocks noGrp="1"/>
          </p:cNvSpPr>
          <p:nvPr>
            <p:ph idx="1"/>
          </p:nvPr>
        </p:nvSpPr>
        <p:spPr>
          <a:xfrm>
            <a:off x="1104900" y="1600200"/>
            <a:ext cx="9982200" cy="5133976"/>
          </a:xfrm>
        </p:spPr>
        <p:txBody>
          <a:bodyPr>
            <a:normAutofit/>
          </a:bodyPr>
          <a:lstStyle/>
          <a:p>
            <a:pPr marL="228600" lvl="1">
              <a:lnSpc>
                <a:spcPct val="150000"/>
              </a:lnSpc>
              <a:spcBef>
                <a:spcPts val="1800"/>
              </a:spcBef>
            </a:pPr>
            <a:r>
              <a:rPr lang="en-US" sz="2000" dirty="0" smtClean="0"/>
              <a:t>2</a:t>
            </a:r>
            <a:r>
              <a:rPr lang="en-US" sz="2000" baseline="30000" dirty="0" smtClean="0"/>
              <a:t>nd</a:t>
            </a:r>
            <a:r>
              <a:rPr lang="en-US" sz="2000" dirty="0" smtClean="0"/>
              <a:t> Case </a:t>
            </a:r>
            <a:r>
              <a:rPr lang="en-US" sz="2000" dirty="0"/>
              <a:t>Scenario: </a:t>
            </a:r>
            <a:r>
              <a:rPr lang="en-US" sz="2000" i="1" dirty="0" smtClean="0"/>
              <a:t>In </a:t>
            </a:r>
            <a:r>
              <a:rPr lang="en-US" sz="2000" i="1" dirty="0"/>
              <a:t>a university, a medical/research facility or an industrial </a:t>
            </a:r>
            <a:r>
              <a:rPr lang="en-US" sz="2000" i="1" dirty="0" smtClean="0"/>
              <a:t>institution with a supervisor</a:t>
            </a:r>
            <a:endParaRPr lang="en-US" sz="2000" i="1" dirty="0"/>
          </a:p>
          <a:p>
            <a:pPr>
              <a:lnSpc>
                <a:spcPct val="150000"/>
              </a:lnSpc>
            </a:pPr>
            <a:r>
              <a:rPr lang="en-US" dirty="0" smtClean="0"/>
              <a:t>Conduct the research </a:t>
            </a:r>
            <a:r>
              <a:rPr lang="en-US" dirty="0"/>
              <a:t>in a </a:t>
            </a:r>
            <a:r>
              <a:rPr lang="en-US" b="1" dirty="0"/>
              <a:t>university, a medical/research facility or an industrial institution.</a:t>
            </a:r>
            <a:endParaRPr lang="en-US" kern="0" dirty="0"/>
          </a:p>
          <a:p>
            <a:pPr lvl="1">
              <a:lnSpc>
                <a:spcPct val="150000"/>
              </a:lnSpc>
            </a:pPr>
            <a:r>
              <a:rPr lang="en-US" dirty="0"/>
              <a:t>Have the SRC chair sign the Approval Form7</a:t>
            </a:r>
          </a:p>
          <a:p>
            <a:pPr lvl="1">
              <a:lnSpc>
                <a:spcPct val="150000"/>
              </a:lnSpc>
            </a:pPr>
            <a:r>
              <a:rPr lang="en-US" dirty="0"/>
              <a:t>Scan the form and </a:t>
            </a:r>
            <a:r>
              <a:rPr lang="en-US" dirty="0" smtClean="0"/>
              <a:t>attach </a:t>
            </a:r>
            <a:r>
              <a:rPr lang="en-US" dirty="0"/>
              <a:t>as PDF or picture format in the application </a:t>
            </a:r>
            <a:r>
              <a:rPr lang="en-US" dirty="0" smtClean="0"/>
              <a:t>form</a:t>
            </a:r>
          </a:p>
          <a:p>
            <a:pPr marL="0" indent="0">
              <a:lnSpc>
                <a:spcPct val="150000"/>
              </a:lnSpc>
              <a:buNone/>
            </a:pPr>
            <a:r>
              <a:rPr lang="en-US" sz="1600" i="1" dirty="0" smtClean="0"/>
              <a:t>Download </a:t>
            </a:r>
            <a:r>
              <a:rPr lang="en-US" sz="1600" i="1" dirty="0"/>
              <a:t>the Approval form at </a:t>
            </a:r>
            <a:r>
              <a:rPr lang="en-US" sz="1600" i="1" dirty="0">
                <a:hlinkClick r:id="rId2"/>
              </a:rPr>
              <a:t>http://www.consef.org/?page_id=121</a:t>
            </a:r>
            <a:r>
              <a:rPr lang="en-US" sz="1600" i="1" dirty="0"/>
              <a:t> </a:t>
            </a:r>
          </a:p>
          <a:p>
            <a:pPr marL="0" indent="0">
              <a:lnSpc>
                <a:spcPct val="150000"/>
              </a:lnSpc>
              <a:buNone/>
            </a:pPr>
            <a:endParaRPr lang="en-US" sz="2400" dirty="0"/>
          </a:p>
          <a:p>
            <a:endParaRPr lang="en-US" dirty="0">
              <a:solidFill>
                <a:srgbClr val="000000"/>
              </a:solidFill>
            </a:endParaRPr>
          </a:p>
        </p:txBody>
      </p:sp>
    </p:spTree>
    <p:extLst>
      <p:ext uri="{BB962C8B-B14F-4D97-AF65-F5344CB8AC3E}">
        <p14:creationId xmlns:p14="http://schemas.microsoft.com/office/powerpoint/2010/main" val="361745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Science Review Committee</a:t>
            </a:r>
            <a:endParaRPr lang="en-US" dirty="0"/>
          </a:p>
        </p:txBody>
      </p:sp>
      <p:sp>
        <p:nvSpPr>
          <p:cNvPr id="3" name="Content Placeholder 2"/>
          <p:cNvSpPr>
            <a:spLocks noGrp="1"/>
          </p:cNvSpPr>
          <p:nvPr>
            <p:ph idx="1"/>
          </p:nvPr>
        </p:nvSpPr>
        <p:spPr>
          <a:xfrm>
            <a:off x="1104900" y="1600200"/>
            <a:ext cx="9982200" cy="2590800"/>
          </a:xfrm>
        </p:spPr>
        <p:txBody>
          <a:bodyPr>
            <a:normAutofit/>
          </a:bodyPr>
          <a:lstStyle/>
          <a:p>
            <a:pPr>
              <a:lnSpc>
                <a:spcPct val="150000"/>
              </a:lnSpc>
            </a:pPr>
            <a:r>
              <a:rPr lang="en-US" dirty="0" smtClean="0"/>
              <a:t>3</a:t>
            </a:r>
            <a:r>
              <a:rPr lang="en-US" baseline="30000" dirty="0" smtClean="0"/>
              <a:t>rd</a:t>
            </a:r>
            <a:r>
              <a:rPr lang="en-US" dirty="0" smtClean="0"/>
              <a:t> Case Scenario: </a:t>
            </a:r>
            <a:r>
              <a:rPr lang="en-US" i="1" dirty="0" smtClean="0"/>
              <a:t>At </a:t>
            </a:r>
            <a:r>
              <a:rPr lang="en-US" i="1" dirty="0"/>
              <a:t>the school or at any other </a:t>
            </a:r>
            <a:r>
              <a:rPr lang="en-US" i="1" dirty="0" smtClean="0"/>
              <a:t>facility</a:t>
            </a:r>
            <a:endParaRPr lang="en-US" i="1" dirty="0"/>
          </a:p>
          <a:p>
            <a:pPr>
              <a:lnSpc>
                <a:spcPct val="150000"/>
              </a:lnSpc>
            </a:pPr>
            <a:r>
              <a:rPr lang="en-US" dirty="0" smtClean="0"/>
              <a:t>Do the </a:t>
            </a:r>
            <a:r>
              <a:rPr lang="en-US" b="1" dirty="0" smtClean="0"/>
              <a:t>research </a:t>
            </a:r>
            <a:r>
              <a:rPr lang="en-US" dirty="0"/>
              <a:t>under the supervision of a </a:t>
            </a:r>
            <a:r>
              <a:rPr lang="en-US" b="1" dirty="0"/>
              <a:t>qualified scientist </a:t>
            </a:r>
            <a:r>
              <a:rPr lang="en-US" b="1" dirty="0" smtClean="0"/>
              <a:t>. </a:t>
            </a:r>
          </a:p>
          <a:p>
            <a:pPr lvl="1">
              <a:lnSpc>
                <a:spcPct val="150000"/>
              </a:lnSpc>
            </a:pPr>
            <a:r>
              <a:rPr lang="en-US" dirty="0" smtClean="0"/>
              <a:t>Apply </a:t>
            </a:r>
            <a:r>
              <a:rPr lang="en-US" dirty="0"/>
              <a:t>CONSEF Science Committee to get the SRC Application</a:t>
            </a:r>
          </a:p>
          <a:p>
            <a:pPr lvl="1" fontAlgn="base">
              <a:lnSpc>
                <a:spcPct val="150000"/>
              </a:lnSpc>
            </a:pPr>
            <a:r>
              <a:rPr lang="en-US" dirty="0"/>
              <a:t>Fill out the </a:t>
            </a:r>
            <a:r>
              <a:rPr lang="en-US" dirty="0" smtClean="0"/>
              <a:t>student </a:t>
            </a:r>
            <a:r>
              <a:rPr lang="en-US" dirty="0"/>
              <a:t>application form and submit it for our team to review. </a:t>
            </a:r>
          </a:p>
          <a:p>
            <a:pPr marL="0" lvl="1" indent="0">
              <a:lnSpc>
                <a:spcPct val="150000"/>
              </a:lnSpc>
              <a:buNone/>
            </a:pPr>
            <a:endParaRPr lang="en-US" sz="2000" dirty="0"/>
          </a:p>
          <a:p>
            <a:endParaRPr lang="en-US" dirty="0">
              <a:solidFill>
                <a:srgbClr val="000000"/>
              </a:solidFill>
            </a:endParaRPr>
          </a:p>
        </p:txBody>
      </p:sp>
    </p:spTree>
    <p:extLst>
      <p:ext uri="{BB962C8B-B14F-4D97-AF65-F5344CB8AC3E}">
        <p14:creationId xmlns:p14="http://schemas.microsoft.com/office/powerpoint/2010/main" val="69667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 Additional forms </a:t>
            </a:r>
            <a:endParaRPr lang="en-US" dirty="0"/>
          </a:p>
        </p:txBody>
      </p:sp>
      <p:sp>
        <p:nvSpPr>
          <p:cNvPr id="3" name="Content Placeholder 2"/>
          <p:cNvSpPr>
            <a:spLocks noGrp="1"/>
          </p:cNvSpPr>
          <p:nvPr>
            <p:ph idx="1"/>
          </p:nvPr>
        </p:nvSpPr>
        <p:spPr/>
        <p:txBody>
          <a:bodyPr/>
          <a:lstStyle/>
          <a:p>
            <a:pPr marL="0" lvl="1" indent="0">
              <a:lnSpc>
                <a:spcPct val="150000"/>
              </a:lnSpc>
              <a:spcBef>
                <a:spcPts val="1800"/>
              </a:spcBef>
              <a:buNone/>
              <a:defRPr/>
            </a:pPr>
            <a:r>
              <a:rPr lang="en-US" sz="2000" dirty="0" smtClean="0"/>
              <a:t>Attach the following forms as </a:t>
            </a:r>
            <a:r>
              <a:rPr lang="en-US" sz="2000" dirty="0"/>
              <a:t>PDF </a:t>
            </a:r>
            <a:r>
              <a:rPr lang="en-US" sz="2000" dirty="0" smtClean="0"/>
              <a:t>(or </a:t>
            </a:r>
            <a:r>
              <a:rPr lang="en-US" sz="2000" dirty="0"/>
              <a:t>picture </a:t>
            </a:r>
            <a:r>
              <a:rPr lang="en-US" sz="2000" dirty="0" smtClean="0"/>
              <a:t>formats </a:t>
            </a:r>
            <a:r>
              <a:rPr lang="en-US" sz="2000" dirty="0"/>
              <a:t>in the application </a:t>
            </a:r>
            <a:r>
              <a:rPr lang="en-US" sz="2000" dirty="0" smtClean="0"/>
              <a:t>form. </a:t>
            </a:r>
            <a:endParaRPr lang="en-US" sz="2000" dirty="0"/>
          </a:p>
          <a:p>
            <a:pPr marL="228600" lvl="1">
              <a:lnSpc>
                <a:spcPct val="150000"/>
              </a:lnSpc>
              <a:spcBef>
                <a:spcPts val="1800"/>
              </a:spcBef>
              <a:defRPr/>
            </a:pPr>
            <a:r>
              <a:rPr lang="en-US" sz="2000" dirty="0" smtClean="0"/>
              <a:t>Research </a:t>
            </a:r>
            <a:r>
              <a:rPr lang="en-US" sz="2000" dirty="0"/>
              <a:t>Institutional/Industrial Setting Form (1C)</a:t>
            </a:r>
          </a:p>
          <a:p>
            <a:pPr marL="228600" lvl="1">
              <a:lnSpc>
                <a:spcPct val="150000"/>
              </a:lnSpc>
              <a:spcBef>
                <a:spcPts val="1800"/>
              </a:spcBef>
              <a:defRPr/>
            </a:pPr>
            <a:r>
              <a:rPr lang="en-US" sz="2000" dirty="0"/>
              <a:t>Qualified Scientist Form (2)</a:t>
            </a:r>
          </a:p>
          <a:p>
            <a:pPr marL="228600" lvl="1">
              <a:lnSpc>
                <a:spcPct val="150000"/>
              </a:lnSpc>
              <a:spcBef>
                <a:spcPts val="1800"/>
              </a:spcBef>
              <a:defRPr/>
            </a:pPr>
            <a:r>
              <a:rPr lang="en-US" sz="2000" dirty="0"/>
              <a:t>Designated Supervisor Form (3)</a:t>
            </a:r>
          </a:p>
          <a:p>
            <a:pPr marL="0" lvl="1" indent="0">
              <a:lnSpc>
                <a:spcPct val="150000"/>
              </a:lnSpc>
              <a:spcBef>
                <a:spcPts val="1800"/>
              </a:spcBef>
              <a:buNone/>
              <a:defRPr/>
            </a:pPr>
            <a:r>
              <a:rPr lang="en-US" sz="2000" i="1" dirty="0" smtClean="0"/>
              <a:t>Lack </a:t>
            </a:r>
            <a:r>
              <a:rPr lang="en-US" sz="2000" i="1" dirty="0"/>
              <a:t>of this Endorsement may result in disqualification.</a:t>
            </a:r>
          </a:p>
          <a:p>
            <a:endParaRPr lang="en-US" dirty="0"/>
          </a:p>
        </p:txBody>
      </p:sp>
    </p:spTree>
    <p:extLst>
      <p:ext uri="{BB962C8B-B14F-4D97-AF65-F5344CB8AC3E}">
        <p14:creationId xmlns:p14="http://schemas.microsoft.com/office/powerpoint/2010/main" val="13556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Institutional Review Board </a:t>
            </a:r>
            <a:endParaRPr lang="en-US" dirty="0"/>
          </a:p>
        </p:txBody>
      </p:sp>
      <p:sp>
        <p:nvSpPr>
          <p:cNvPr id="3" name="Content Placeholder 2"/>
          <p:cNvSpPr>
            <a:spLocks noGrp="1"/>
          </p:cNvSpPr>
          <p:nvPr>
            <p:ph idx="1"/>
          </p:nvPr>
        </p:nvSpPr>
        <p:spPr/>
        <p:txBody>
          <a:bodyPr>
            <a:normAutofit fontScale="85000" lnSpcReduction="20000"/>
          </a:bodyPr>
          <a:lstStyle/>
          <a:p>
            <a:pPr marL="342900" lvl="1" indent="-342900">
              <a:lnSpc>
                <a:spcPct val="150000"/>
              </a:lnSpc>
              <a:spcBef>
                <a:spcPts val="1800"/>
              </a:spcBef>
              <a:defRPr/>
            </a:pPr>
            <a:r>
              <a:rPr lang="en-US" sz="2000" dirty="0"/>
              <a:t>Constitute an IRB at your </a:t>
            </a:r>
            <a:r>
              <a:rPr lang="en-US" sz="2000" dirty="0" smtClean="0"/>
              <a:t>school</a:t>
            </a:r>
          </a:p>
          <a:p>
            <a:pPr marL="800100" lvl="2" indent="-342900">
              <a:lnSpc>
                <a:spcPct val="150000"/>
              </a:lnSpc>
              <a:spcBef>
                <a:spcPts val="1800"/>
              </a:spcBef>
              <a:defRPr/>
            </a:pPr>
            <a:r>
              <a:rPr lang="en-US" sz="1800" dirty="0" smtClean="0"/>
              <a:t>IRB </a:t>
            </a:r>
            <a:r>
              <a:rPr lang="en-US" sz="1800" dirty="0"/>
              <a:t>- Institutional Review Board which at least consists of one medical </a:t>
            </a:r>
            <a:r>
              <a:rPr lang="en-US" sz="1800" dirty="0" smtClean="0"/>
              <a:t>profession</a:t>
            </a:r>
            <a:r>
              <a:rPr lang="en-US" sz="1800" dirty="0"/>
              <a:t> </a:t>
            </a:r>
            <a:r>
              <a:rPr lang="en-US" sz="1800" dirty="0" smtClean="0"/>
              <a:t>(School nurse or social workers are acceptable), one </a:t>
            </a:r>
            <a:r>
              <a:rPr lang="en-US" sz="1800" dirty="0"/>
              <a:t>science teacher, and one school </a:t>
            </a:r>
            <a:r>
              <a:rPr lang="en-US" sz="1800" dirty="0" smtClean="0"/>
              <a:t>administrator.</a:t>
            </a:r>
            <a:endParaRPr lang="en-US" sz="1800" dirty="0"/>
          </a:p>
          <a:p>
            <a:pPr marL="342900" lvl="1" indent="-342900">
              <a:lnSpc>
                <a:spcPct val="150000"/>
              </a:lnSpc>
              <a:spcBef>
                <a:spcPts val="1800"/>
              </a:spcBef>
              <a:defRPr/>
            </a:pPr>
            <a:r>
              <a:rPr lang="en-US" sz="2000" dirty="0"/>
              <a:t>Any project involving human subjects require prior IRB  approval before experimentation.</a:t>
            </a:r>
          </a:p>
          <a:p>
            <a:pPr marL="342900" lvl="1" indent="-342900">
              <a:lnSpc>
                <a:spcPct val="150000"/>
              </a:lnSpc>
              <a:spcBef>
                <a:spcPts val="1800"/>
              </a:spcBef>
              <a:defRPr/>
            </a:pPr>
            <a:r>
              <a:rPr lang="en-US" sz="2100" dirty="0"/>
              <a:t>Students need to</a:t>
            </a:r>
          </a:p>
          <a:p>
            <a:pPr marL="800100" lvl="2" indent="-342900">
              <a:lnSpc>
                <a:spcPct val="150000"/>
              </a:lnSpc>
              <a:spcBef>
                <a:spcPts val="1800"/>
              </a:spcBef>
              <a:defRPr/>
            </a:pPr>
            <a:r>
              <a:rPr lang="en-US" sz="1900" dirty="0"/>
              <a:t>Fill out  Human Subject Form (4)  for each human subject they are testing and submit it IRB chair. </a:t>
            </a:r>
          </a:p>
          <a:p>
            <a:pPr marL="800100" lvl="2" indent="-342900">
              <a:lnSpc>
                <a:spcPct val="150000"/>
              </a:lnSpc>
              <a:spcBef>
                <a:spcPts val="1800"/>
              </a:spcBef>
              <a:defRPr/>
            </a:pPr>
            <a:r>
              <a:rPr lang="en-US" sz="1900" dirty="0"/>
              <a:t>IRB chair should sign  Approval Form </a:t>
            </a:r>
            <a:r>
              <a:rPr lang="en-US" sz="1900" dirty="0" smtClean="0"/>
              <a:t>7</a:t>
            </a:r>
          </a:p>
          <a:p>
            <a:pPr marL="800100" lvl="2" indent="-342900">
              <a:lnSpc>
                <a:spcPct val="150000"/>
              </a:lnSpc>
              <a:spcBef>
                <a:spcPts val="1800"/>
              </a:spcBef>
              <a:defRPr/>
            </a:pPr>
            <a:r>
              <a:rPr lang="en-US" sz="1600" dirty="0" smtClean="0"/>
              <a:t>Attach the approval form as </a:t>
            </a:r>
            <a:r>
              <a:rPr lang="en-US" sz="1600" dirty="0"/>
              <a:t>PDF or picture format in the application form</a:t>
            </a:r>
          </a:p>
          <a:p>
            <a:pPr marL="0" lvl="1" indent="0">
              <a:lnSpc>
                <a:spcPct val="150000"/>
              </a:lnSpc>
              <a:spcBef>
                <a:spcPts val="1800"/>
              </a:spcBef>
              <a:buNone/>
              <a:defRPr/>
            </a:pPr>
            <a:r>
              <a:rPr lang="en-US" sz="2000" dirty="0" smtClean="0"/>
              <a:t>Lack </a:t>
            </a:r>
            <a:r>
              <a:rPr lang="en-US" sz="2000" dirty="0"/>
              <a:t>of this Endorsement may result in disqualification.</a:t>
            </a:r>
          </a:p>
          <a:p>
            <a:endParaRPr lang="en-US" dirty="0"/>
          </a:p>
        </p:txBody>
      </p:sp>
    </p:spTree>
    <p:extLst>
      <p:ext uri="{BB962C8B-B14F-4D97-AF65-F5344CB8AC3E}">
        <p14:creationId xmlns:p14="http://schemas.microsoft.com/office/powerpoint/2010/main" val="159357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066800" y="1476375"/>
            <a:ext cx="10029825" cy="4267201"/>
          </a:xfrm>
        </p:spPr>
        <p:txBody>
          <a:bodyPr>
            <a:normAutofit/>
          </a:bodyPr>
          <a:lstStyle/>
          <a:p>
            <a:pPr>
              <a:lnSpc>
                <a:spcPct val="150000"/>
              </a:lnSpc>
            </a:pPr>
            <a:r>
              <a:rPr lang="en-US" sz="2400" dirty="0" smtClean="0"/>
              <a:t>Each student can participate in CONSEF with only one project.</a:t>
            </a:r>
          </a:p>
          <a:p>
            <a:pPr>
              <a:lnSpc>
                <a:spcPct val="150000"/>
              </a:lnSpc>
            </a:pPr>
            <a:r>
              <a:rPr lang="en-US" sz="2400" dirty="0" smtClean="0"/>
              <a:t>Team projects are not accepted.</a:t>
            </a:r>
          </a:p>
          <a:p>
            <a:r>
              <a:rPr lang="en-US" sz="2400" b="1" dirty="0"/>
              <a:t>Maximum amount of projects participating in CONSEF are restricted to 20 in each division from each school. </a:t>
            </a:r>
            <a:endParaRPr lang="en-US" sz="2400" dirty="0"/>
          </a:p>
          <a:p>
            <a:pPr>
              <a:lnSpc>
                <a:spcPct val="150000"/>
              </a:lnSpc>
            </a:pPr>
            <a:r>
              <a:rPr lang="en-US" sz="2400" dirty="0" smtClean="0"/>
              <a:t>Students can display only their presentation with pictures</a:t>
            </a:r>
            <a:r>
              <a:rPr lang="en-US" sz="2400" dirty="0"/>
              <a:t>, drawings, and </a:t>
            </a:r>
            <a:r>
              <a:rPr lang="en-US" sz="2400" dirty="0" smtClean="0"/>
              <a:t>diagrams. No equipment is allowed during the presentation. </a:t>
            </a:r>
            <a:endParaRPr lang="en-US" sz="2400" dirty="0"/>
          </a:p>
        </p:txBody>
      </p:sp>
      <p:sp>
        <p:nvSpPr>
          <p:cNvPr id="11" name="Title 1"/>
          <p:cNvSpPr txBox="1">
            <a:spLocks/>
          </p:cNvSpPr>
          <p:nvPr/>
        </p:nvSpPr>
        <p:spPr bwMode="auto">
          <a:xfrm>
            <a:off x="1082675" y="297210"/>
            <a:ext cx="7416800" cy="557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Batang" pitchFamily="18" charset="-127"/>
                <a:ea typeface="Batang" pitchFamily="18" charset="-127"/>
                <a:cs typeface="+mj-cs"/>
              </a:rPr>
              <a:t>RULES &amp; REGULATIONS</a:t>
            </a:r>
          </a:p>
        </p:txBody>
      </p:sp>
    </p:spTree>
    <p:extLst>
      <p:ext uri="{BB962C8B-B14F-4D97-AF65-F5344CB8AC3E}">
        <p14:creationId xmlns:p14="http://schemas.microsoft.com/office/powerpoint/2010/main" val="258007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071844" y="3276600"/>
            <a:ext cx="11366499" cy="1190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buFont typeface="Arial" pitchFamily="34" charset="0"/>
              <a:buChar char="•"/>
            </a:pPr>
            <a:r>
              <a:rPr lang="en-US" sz="2400" dirty="0">
                <a:latin typeface="+mn-lt"/>
              </a:rPr>
              <a:t> A </a:t>
            </a:r>
            <a:r>
              <a:rPr lang="en-US" sz="2400" dirty="0" smtClean="0">
                <a:latin typeface="+mn-lt"/>
              </a:rPr>
              <a:t>research </a:t>
            </a:r>
            <a:r>
              <a:rPr lang="en-US" sz="2400" dirty="0">
                <a:latin typeface="+mn-lt"/>
              </a:rPr>
              <a:t>paper must be displayed with your </a:t>
            </a:r>
            <a:r>
              <a:rPr lang="en-US" sz="2400" dirty="0" smtClean="0">
                <a:latin typeface="+mn-lt"/>
              </a:rPr>
              <a:t>project</a:t>
            </a:r>
            <a:r>
              <a:rPr lang="en-US" sz="2400" dirty="0"/>
              <a:t>.</a:t>
            </a:r>
            <a:endParaRPr lang="en-US" sz="2400" dirty="0" smtClean="0">
              <a:latin typeface="+mn-lt"/>
            </a:endParaRPr>
          </a:p>
        </p:txBody>
      </p:sp>
      <p:sp>
        <p:nvSpPr>
          <p:cNvPr id="4" name="Content Placeholder 2"/>
          <p:cNvSpPr txBox="1">
            <a:spLocks/>
          </p:cNvSpPr>
          <p:nvPr/>
        </p:nvSpPr>
        <p:spPr bwMode="auto">
          <a:xfrm>
            <a:off x="1071845" y="4724401"/>
            <a:ext cx="10872506" cy="7905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buFont typeface="Arial" pitchFamily="34" charset="0"/>
              <a:buChar char="•"/>
            </a:pPr>
            <a:r>
              <a:rPr lang="en-US" sz="2400" dirty="0"/>
              <a:t>Safety and endorsement sheets </a:t>
            </a:r>
            <a:r>
              <a:rPr lang="en-US" sz="2400" dirty="0" smtClean="0"/>
              <a:t>must be displayed during the presentation. </a:t>
            </a:r>
            <a:endParaRPr lang="en-US" sz="2200" dirty="0">
              <a:latin typeface="+mn-lt"/>
            </a:endParaRPr>
          </a:p>
        </p:txBody>
      </p:sp>
      <p:sp>
        <p:nvSpPr>
          <p:cNvPr id="2" name="Rectangle 1"/>
          <p:cNvSpPr/>
          <p:nvPr/>
        </p:nvSpPr>
        <p:spPr>
          <a:xfrm>
            <a:off x="1071844" y="1281023"/>
            <a:ext cx="9986681" cy="1754326"/>
          </a:xfrm>
          <a:prstGeom prst="rect">
            <a:avLst/>
          </a:prstGeom>
        </p:spPr>
        <p:txBody>
          <a:bodyPr wrap="square">
            <a:spAutoFit/>
          </a:bodyPr>
          <a:lstStyle/>
          <a:p>
            <a:pPr lvl="0" indent="-285750">
              <a:lnSpc>
                <a:spcPct val="150000"/>
              </a:lnSpc>
              <a:buFont typeface="Arial" pitchFamily="34" charset="0"/>
              <a:buChar char="•"/>
            </a:pPr>
            <a:r>
              <a:rPr lang="en-US" sz="2400" dirty="0"/>
              <a:t>The participants only in </a:t>
            </a:r>
            <a:r>
              <a:rPr lang="en-US" sz="2400" dirty="0" smtClean="0"/>
              <a:t>the Computer </a:t>
            </a:r>
            <a:r>
              <a:rPr lang="en-US" sz="2400" dirty="0"/>
              <a:t>and Electronic/Engineering categories may bring their personal laptops to present their projects</a:t>
            </a:r>
            <a:r>
              <a:rPr lang="en-US" sz="2400" dirty="0" smtClean="0"/>
              <a:t>. However, outlets </a:t>
            </a:r>
            <a:r>
              <a:rPr lang="en-US" sz="2400" dirty="0"/>
              <a:t>will not be provided</a:t>
            </a:r>
            <a:r>
              <a:rPr lang="en-US" sz="2400" dirty="0" smtClean="0"/>
              <a:t>. </a:t>
            </a:r>
            <a:endParaRPr lang="en-US" sz="2400" dirty="0"/>
          </a:p>
        </p:txBody>
      </p:sp>
      <p:sp>
        <p:nvSpPr>
          <p:cNvPr id="6" name="Title 1"/>
          <p:cNvSpPr txBox="1">
            <a:spLocks/>
          </p:cNvSpPr>
          <p:nvPr/>
        </p:nvSpPr>
        <p:spPr bwMode="auto">
          <a:xfrm>
            <a:off x="1071844" y="381000"/>
            <a:ext cx="7416800" cy="557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Batang" pitchFamily="18" charset="-127"/>
                <a:ea typeface="Batang" pitchFamily="18" charset="-127"/>
                <a:cs typeface="+mj-cs"/>
              </a:rPr>
              <a:t>RULES &amp; REGULATIONS</a:t>
            </a:r>
          </a:p>
        </p:txBody>
      </p:sp>
    </p:spTree>
    <p:extLst>
      <p:ext uri="{BB962C8B-B14F-4D97-AF65-F5344CB8AC3E}">
        <p14:creationId xmlns:p14="http://schemas.microsoft.com/office/powerpoint/2010/main" val="85759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9500" y="1504950"/>
            <a:ext cx="10160000" cy="4724400"/>
          </a:xfrm>
        </p:spPr>
        <p:txBody>
          <a:bodyPr/>
          <a:lstStyle/>
          <a:p>
            <a:r>
              <a:rPr lang="en-US" sz="2000" dirty="0" smtClean="0"/>
              <a:t>The </a:t>
            </a:r>
            <a:r>
              <a:rPr lang="en-US" sz="2000" dirty="0"/>
              <a:t>participating schools are required to provide one judge for every two </a:t>
            </a:r>
            <a:r>
              <a:rPr lang="en-US" sz="2000" dirty="0" smtClean="0"/>
              <a:t>projects</a:t>
            </a:r>
          </a:p>
          <a:p>
            <a:r>
              <a:rPr lang="en-US" dirty="0" smtClean="0"/>
              <a:t>Fill out the </a:t>
            </a:r>
            <a:r>
              <a:rPr lang="en-US" dirty="0"/>
              <a:t>application form at </a:t>
            </a:r>
            <a:endParaRPr lang="en-US" dirty="0" smtClean="0"/>
          </a:p>
          <a:p>
            <a:pPr marL="0" indent="0">
              <a:buNone/>
            </a:pPr>
            <a:r>
              <a:rPr lang="en-US" dirty="0">
                <a:hlinkClick r:id="rId2"/>
              </a:rPr>
              <a:t>http://www.consef.org/?</a:t>
            </a:r>
            <a:r>
              <a:rPr lang="en-US" dirty="0" smtClean="0">
                <a:hlinkClick r:id="rId2"/>
              </a:rPr>
              <a:t>page_id=128</a:t>
            </a:r>
            <a:endParaRPr lang="en-US" dirty="0" smtClean="0"/>
          </a:p>
          <a:p>
            <a:pPr marL="0" indent="0">
              <a:buNone/>
            </a:pPr>
            <a:endParaRPr lang="en-US" dirty="0" smtClean="0"/>
          </a:p>
        </p:txBody>
      </p:sp>
      <p:sp>
        <p:nvSpPr>
          <p:cNvPr id="3" name="Title 2"/>
          <p:cNvSpPr>
            <a:spLocks noGrp="1"/>
          </p:cNvSpPr>
          <p:nvPr>
            <p:ph type="title"/>
          </p:nvPr>
        </p:nvSpPr>
        <p:spPr>
          <a:xfrm>
            <a:off x="1101725" y="447676"/>
            <a:ext cx="5283200" cy="591671"/>
          </a:xfrm>
        </p:spPr>
        <p:txBody>
          <a:bodyPr>
            <a:normAutofit/>
          </a:bodyPr>
          <a:lstStyle/>
          <a:p>
            <a:r>
              <a:rPr lang="en-US" sz="3600" dirty="0" smtClean="0">
                <a:latin typeface="Batang" pitchFamily="18" charset="-127"/>
                <a:ea typeface="Batang" pitchFamily="18" charset="-127"/>
              </a:rPr>
              <a:t>JUDGING</a:t>
            </a:r>
            <a:endParaRPr lang="en-US" dirty="0"/>
          </a:p>
        </p:txBody>
      </p:sp>
    </p:spTree>
    <p:extLst>
      <p:ext uri="{BB962C8B-B14F-4D97-AF65-F5344CB8AC3E}">
        <p14:creationId xmlns:p14="http://schemas.microsoft.com/office/powerpoint/2010/main" val="353622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STEMCON: Conference</a:t>
            </a:r>
            <a:endParaRPr lang="en-US" dirty="0"/>
          </a:p>
        </p:txBody>
      </p:sp>
      <p:sp>
        <p:nvSpPr>
          <p:cNvPr id="3" name="Content Placeholder 2"/>
          <p:cNvSpPr>
            <a:spLocks noGrp="1"/>
          </p:cNvSpPr>
          <p:nvPr>
            <p:ph idx="1"/>
          </p:nvPr>
        </p:nvSpPr>
        <p:spPr>
          <a:xfrm>
            <a:off x="1612128" y="4142227"/>
            <a:ext cx="2496734" cy="1059165"/>
          </a:xfrm>
        </p:spPr>
        <p:txBody>
          <a:bodyPr>
            <a:normAutofit/>
          </a:bodyPr>
          <a:lstStyle/>
          <a:p>
            <a:pPr marL="0" indent="0" algn="ctr">
              <a:buNone/>
            </a:pPr>
            <a:r>
              <a:rPr lang="en-US" dirty="0" smtClean="0"/>
              <a:t>AWARDS CEREMONY</a:t>
            </a:r>
          </a:p>
          <a:p>
            <a:pPr marL="0" indent="0" algn="ctr">
              <a:buNone/>
            </a:pPr>
            <a:r>
              <a:rPr lang="en-US" dirty="0" smtClean="0"/>
              <a:t>DINNER</a:t>
            </a:r>
            <a:endParaRPr lang="en-US" dirty="0"/>
          </a:p>
        </p:txBody>
      </p:sp>
      <p:cxnSp>
        <p:nvCxnSpPr>
          <p:cNvPr id="5" name="Straight Connector 4"/>
          <p:cNvCxnSpPr/>
          <p:nvPr/>
        </p:nvCxnSpPr>
        <p:spPr>
          <a:xfrm>
            <a:off x="1183888" y="3946084"/>
            <a:ext cx="91912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5007836" y="4133782"/>
            <a:ext cx="2777383" cy="149965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PANEL</a:t>
            </a:r>
          </a:p>
          <a:p>
            <a:pPr marL="0" indent="0" algn="ctr">
              <a:buFont typeface="Wingdings" panose="05000000000000000000" pitchFamily="2" charset="2"/>
              <a:buNone/>
            </a:pPr>
            <a:r>
              <a:rPr lang="en-US" dirty="0" smtClean="0"/>
              <a:t>Break-Out Sessions</a:t>
            </a:r>
            <a:endParaRPr lang="en-US" dirty="0"/>
          </a:p>
        </p:txBody>
      </p:sp>
      <p:cxnSp>
        <p:nvCxnSpPr>
          <p:cNvPr id="8" name="Straight Connector 7"/>
          <p:cNvCxnSpPr/>
          <p:nvPr/>
        </p:nvCxnSpPr>
        <p:spPr>
          <a:xfrm flipV="1">
            <a:off x="2666288" y="3881009"/>
            <a:ext cx="0" cy="1505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22998" y="3884300"/>
            <a:ext cx="0" cy="1505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970429" y="3407202"/>
            <a:ext cx="1391717" cy="331150"/>
          </a:xfrm>
          <a:prstGeom prst="rect">
            <a:avLst/>
          </a:prstGeom>
        </p:spPr>
        <p:txBody>
          <a:bodyPr vert="horz" lIns="0" tIns="45720" rIns="0" bIns="45720" rtlCol="0">
            <a:normAutofit fontScale="850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April 16, 2015</a:t>
            </a:r>
            <a:endParaRPr lang="en-US" dirty="0"/>
          </a:p>
        </p:txBody>
      </p:sp>
      <p:sp>
        <p:nvSpPr>
          <p:cNvPr id="13" name="Content Placeholder 2"/>
          <p:cNvSpPr txBox="1">
            <a:spLocks/>
          </p:cNvSpPr>
          <p:nvPr/>
        </p:nvSpPr>
        <p:spPr>
          <a:xfrm>
            <a:off x="5628563" y="3428577"/>
            <a:ext cx="1391717" cy="331150"/>
          </a:xfrm>
          <a:prstGeom prst="rect">
            <a:avLst/>
          </a:prstGeom>
        </p:spPr>
        <p:txBody>
          <a:bodyPr vert="horz" lIns="0" tIns="45720" rIns="0" bIns="45720" rtlCol="0">
            <a:normAutofit fontScale="850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April 17, 2015</a:t>
            </a:r>
            <a:endParaRPr lang="en-US" dirty="0"/>
          </a:p>
        </p:txBody>
      </p:sp>
      <p:pic>
        <p:nvPicPr>
          <p:cNvPr id="2055" name="Picture 7" descr="C:\Users\admin\Desktop\STEM-Conference-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19" y="1505505"/>
            <a:ext cx="2072669" cy="138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1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141603" y="280035"/>
            <a:ext cx="9956800" cy="838200"/>
          </a:xfrm>
        </p:spPr>
        <p:txBody>
          <a:bodyPr/>
          <a:lstStyle/>
          <a:p>
            <a:r>
              <a:rPr lang="en-US" sz="2400" dirty="0" smtClean="0">
                <a:latin typeface="Batang" pitchFamily="18" charset="-127"/>
                <a:ea typeface="Batang" pitchFamily="18" charset="-127"/>
              </a:rPr>
              <a:t>REPORT</a:t>
            </a:r>
            <a:endParaRPr lang="en-US" dirty="0" smtClean="0">
              <a:latin typeface="Batang" pitchFamily="18" charset="-127"/>
              <a:ea typeface="Batang" pitchFamily="18" charset="-127"/>
            </a:endParaRPr>
          </a:p>
        </p:txBody>
      </p:sp>
      <p:sp>
        <p:nvSpPr>
          <p:cNvPr id="22531" name="Content Placeholder 2"/>
          <p:cNvSpPr>
            <a:spLocks noGrp="1"/>
          </p:cNvSpPr>
          <p:nvPr>
            <p:ph idx="1"/>
          </p:nvPr>
        </p:nvSpPr>
        <p:spPr>
          <a:xfrm>
            <a:off x="1114425" y="1414463"/>
            <a:ext cx="9667875" cy="4405312"/>
          </a:xfrm>
        </p:spPr>
        <p:txBody>
          <a:bodyPr>
            <a:normAutofit fontScale="77500" lnSpcReduction="20000"/>
          </a:bodyPr>
          <a:lstStyle/>
          <a:p>
            <a:pPr lvl="0"/>
            <a:r>
              <a:rPr lang="en-US" sz="1800" b="1" dirty="0" smtClean="0"/>
              <a:t>Abstract </a:t>
            </a:r>
            <a:endParaRPr lang="en-US" sz="1800" dirty="0" smtClean="0"/>
          </a:p>
          <a:p>
            <a:pPr lvl="0"/>
            <a:r>
              <a:rPr lang="en-US" sz="1800" b="1" dirty="0" smtClean="0"/>
              <a:t>Checklist for Adult Sponsor/Safety Assessment Form</a:t>
            </a:r>
            <a:endParaRPr lang="en-US" sz="1800" dirty="0" smtClean="0"/>
          </a:p>
          <a:p>
            <a:pPr lvl="0"/>
            <a:r>
              <a:rPr lang="en-US" sz="1800" b="1" dirty="0" smtClean="0"/>
              <a:t>Endorsements</a:t>
            </a:r>
            <a:endParaRPr lang="en-US" sz="1800" dirty="0" smtClean="0"/>
          </a:p>
          <a:p>
            <a:pPr lvl="0"/>
            <a:r>
              <a:rPr lang="en-US" sz="1800" b="1" dirty="0" smtClean="0"/>
              <a:t>Title Page</a:t>
            </a:r>
            <a:endParaRPr lang="en-US" sz="1800" dirty="0" smtClean="0"/>
          </a:p>
          <a:p>
            <a:pPr lvl="0"/>
            <a:r>
              <a:rPr lang="en-US" sz="1800" b="1" dirty="0" smtClean="0"/>
              <a:t>Table of Contents</a:t>
            </a:r>
            <a:endParaRPr lang="en-US" sz="1800" dirty="0" smtClean="0"/>
          </a:p>
          <a:p>
            <a:pPr lvl="0"/>
            <a:r>
              <a:rPr lang="en-US" sz="1800" b="1" dirty="0" smtClean="0"/>
              <a:t>Acknowledgments</a:t>
            </a:r>
            <a:endParaRPr lang="en-US" sz="1800" dirty="0" smtClean="0"/>
          </a:p>
          <a:p>
            <a:pPr lvl="0"/>
            <a:r>
              <a:rPr lang="en-US" sz="1800" b="1" dirty="0" smtClean="0"/>
              <a:t>Purpose and Hypothesis</a:t>
            </a:r>
            <a:endParaRPr lang="en-US" sz="1800" dirty="0" smtClean="0"/>
          </a:p>
          <a:p>
            <a:pPr lvl="0"/>
            <a:r>
              <a:rPr lang="en-US" sz="1800" b="1" dirty="0" smtClean="0"/>
              <a:t>Review of Literature</a:t>
            </a:r>
            <a:endParaRPr lang="en-US" sz="1800" dirty="0" smtClean="0"/>
          </a:p>
          <a:p>
            <a:pPr lvl="0"/>
            <a:r>
              <a:rPr lang="en-US" sz="1800" b="1" dirty="0" smtClean="0"/>
              <a:t>Materials and Methods of Procedure</a:t>
            </a:r>
            <a:endParaRPr lang="en-US" sz="1800" dirty="0" smtClean="0"/>
          </a:p>
          <a:p>
            <a:pPr lvl="0"/>
            <a:r>
              <a:rPr lang="en-US" sz="1800" b="1" dirty="0" smtClean="0"/>
              <a:t>Results</a:t>
            </a:r>
            <a:endParaRPr lang="en-US" sz="1800" dirty="0" smtClean="0"/>
          </a:p>
          <a:p>
            <a:pPr lvl="0"/>
            <a:r>
              <a:rPr lang="en-US" sz="1800" b="1" dirty="0" smtClean="0"/>
              <a:t>Conclusion</a:t>
            </a:r>
            <a:endParaRPr lang="en-US" sz="1800" dirty="0" smtClean="0"/>
          </a:p>
          <a:p>
            <a:pPr lvl="0"/>
            <a:r>
              <a:rPr lang="en-US" sz="1800" b="1" dirty="0" smtClean="0"/>
              <a:t>Reference List</a:t>
            </a:r>
            <a:endParaRPr lang="en-US" sz="1800" dirty="0" smtClean="0"/>
          </a:p>
          <a:p>
            <a:endParaRPr lang="en-US" sz="1800" dirty="0" smtClean="0"/>
          </a:p>
        </p:txBody>
      </p:sp>
    </p:spTree>
    <p:extLst>
      <p:ext uri="{BB962C8B-B14F-4D97-AF65-F5344CB8AC3E}">
        <p14:creationId xmlns:p14="http://schemas.microsoft.com/office/powerpoint/2010/main" val="56489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103503" y="280035"/>
            <a:ext cx="9956800" cy="838200"/>
          </a:xfrm>
        </p:spPr>
        <p:txBody>
          <a:bodyPr/>
          <a:lstStyle/>
          <a:p>
            <a:r>
              <a:rPr lang="en-US" sz="2400" dirty="0" smtClean="0">
                <a:latin typeface="Batang" pitchFamily="18" charset="-127"/>
                <a:ea typeface="Batang" pitchFamily="18" charset="-127"/>
              </a:rPr>
              <a:t>DISPLAY BOARD</a:t>
            </a:r>
            <a:endParaRPr lang="en-US" dirty="0" smtClean="0">
              <a:latin typeface="Batang" pitchFamily="18" charset="-127"/>
              <a:ea typeface="Batang" pitchFamily="18" charset="-127"/>
            </a:endParaRPr>
          </a:p>
        </p:txBody>
      </p:sp>
      <p:sp>
        <p:nvSpPr>
          <p:cNvPr id="22531" name="Content Placeholder 2"/>
          <p:cNvSpPr>
            <a:spLocks noGrp="1"/>
          </p:cNvSpPr>
          <p:nvPr>
            <p:ph idx="1"/>
          </p:nvPr>
        </p:nvSpPr>
        <p:spPr>
          <a:xfrm>
            <a:off x="1114425" y="1376364"/>
            <a:ext cx="9982200" cy="4872037"/>
          </a:xfrm>
        </p:spPr>
        <p:txBody>
          <a:bodyPr>
            <a:normAutofit/>
          </a:bodyPr>
          <a:lstStyle/>
          <a:p>
            <a:pPr lvl="0">
              <a:lnSpc>
                <a:spcPct val="150000"/>
              </a:lnSpc>
            </a:pPr>
            <a:r>
              <a:rPr lang="en-US" sz="2000" dirty="0" smtClean="0"/>
              <a:t>The display must not exceed the dimensions of 76 cm front to back, 122 cm from side to side, and 152 cm from table to top.</a:t>
            </a:r>
          </a:p>
          <a:p>
            <a:pPr lvl="0">
              <a:lnSpc>
                <a:spcPct val="150000"/>
              </a:lnSpc>
            </a:pPr>
            <a:r>
              <a:rPr lang="en-US" sz="2000" dirty="0" smtClean="0"/>
              <a:t>Before judging, all of the displays will be carefully inspected by the safety committee.  </a:t>
            </a:r>
          </a:p>
          <a:p>
            <a:pPr lvl="0">
              <a:lnSpc>
                <a:spcPct val="150000"/>
              </a:lnSpc>
            </a:pPr>
            <a:r>
              <a:rPr lang="en-US" sz="2000" dirty="0" smtClean="0"/>
              <a:t>A copy of the following papers must also be posted.</a:t>
            </a:r>
          </a:p>
          <a:p>
            <a:pPr lvl="1">
              <a:lnSpc>
                <a:spcPct val="150000"/>
              </a:lnSpc>
            </a:pPr>
            <a:r>
              <a:rPr lang="en-US" sz="2000" dirty="0" smtClean="0"/>
              <a:t>Safety Sheet(s), </a:t>
            </a:r>
          </a:p>
          <a:p>
            <a:pPr lvl="1">
              <a:lnSpc>
                <a:spcPct val="150000"/>
              </a:lnSpc>
            </a:pPr>
            <a:r>
              <a:rPr lang="en-US" sz="2000" dirty="0" smtClean="0"/>
              <a:t>Endorsement(s)/required document (if applicable)  must be displayed on the front of the exhibitor’s display board.</a:t>
            </a:r>
          </a:p>
          <a:p>
            <a:endParaRPr lang="en-US" sz="1800" dirty="0" smtClean="0"/>
          </a:p>
        </p:txBody>
      </p:sp>
    </p:spTree>
    <p:extLst>
      <p:ext uri="{BB962C8B-B14F-4D97-AF65-F5344CB8AC3E}">
        <p14:creationId xmlns:p14="http://schemas.microsoft.com/office/powerpoint/2010/main" val="1417117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00" y="304800"/>
            <a:ext cx="2357120" cy="838200"/>
          </a:xfrm>
        </p:spPr>
        <p:txBody>
          <a:bodyPr/>
          <a:lstStyle/>
          <a:p>
            <a:r>
              <a:rPr lang="en-US" dirty="0" smtClean="0">
                <a:latin typeface="Batang" pitchFamily="18" charset="-127"/>
                <a:ea typeface="Batang" pitchFamily="18" charset="-127"/>
              </a:rPr>
              <a:t>AWARDS</a:t>
            </a:r>
          </a:p>
        </p:txBody>
      </p:sp>
      <p:sp>
        <p:nvSpPr>
          <p:cNvPr id="11" name="Content Placeholder 2"/>
          <p:cNvSpPr txBox="1">
            <a:spLocks/>
          </p:cNvSpPr>
          <p:nvPr/>
        </p:nvSpPr>
        <p:spPr bwMode="auto">
          <a:xfrm>
            <a:off x="711200" y="1404938"/>
            <a:ext cx="9465733" cy="3624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b="1" u="sng" dirty="0"/>
              <a:t>Student Awards</a:t>
            </a:r>
          </a:p>
          <a:p>
            <a:r>
              <a:rPr lang="en-US" dirty="0"/>
              <a:t> </a:t>
            </a:r>
            <a:endParaRPr lang="en-US" sz="2000" dirty="0"/>
          </a:p>
          <a:p>
            <a:pPr marL="285750" lvl="0" indent="-285750">
              <a:lnSpc>
                <a:spcPct val="150000"/>
              </a:lnSpc>
              <a:buFont typeface="Arial" pitchFamily="34" charset="0"/>
              <a:buChar char="•"/>
            </a:pPr>
            <a:r>
              <a:rPr lang="en-US" dirty="0" smtClean="0"/>
              <a:t>Gold </a:t>
            </a:r>
            <a:r>
              <a:rPr lang="en-US" dirty="0"/>
              <a:t>: 91-100 points</a:t>
            </a:r>
            <a:endParaRPr lang="en-US" sz="2000" dirty="0"/>
          </a:p>
          <a:p>
            <a:pPr marL="285750" lvl="0" indent="-285750">
              <a:lnSpc>
                <a:spcPct val="150000"/>
              </a:lnSpc>
              <a:buFont typeface="Arial" pitchFamily="34" charset="0"/>
              <a:buChar char="•"/>
            </a:pPr>
            <a:r>
              <a:rPr lang="en-US" dirty="0"/>
              <a:t>Silver : 81-90 points </a:t>
            </a:r>
            <a:endParaRPr lang="en-US" sz="2000" dirty="0"/>
          </a:p>
          <a:p>
            <a:pPr marL="285750" lvl="0" indent="-285750">
              <a:lnSpc>
                <a:spcPct val="150000"/>
              </a:lnSpc>
              <a:buFont typeface="Arial" pitchFamily="34" charset="0"/>
              <a:buChar char="•"/>
            </a:pPr>
            <a:r>
              <a:rPr lang="en-US" dirty="0"/>
              <a:t>Bronze : 71-80 points </a:t>
            </a:r>
            <a:endParaRPr lang="en-US" sz="2000" dirty="0"/>
          </a:p>
          <a:p>
            <a:pPr marL="285750" lvl="0" indent="-285750">
              <a:lnSpc>
                <a:spcPct val="150000"/>
              </a:lnSpc>
              <a:buFont typeface="Arial" pitchFamily="34" charset="0"/>
              <a:buChar char="•"/>
            </a:pPr>
            <a:r>
              <a:rPr lang="en-US" dirty="0"/>
              <a:t>Honorable Mention:  70 or less points </a:t>
            </a:r>
            <a:endParaRPr lang="en-US" sz="2000" dirty="0"/>
          </a:p>
          <a:p>
            <a:pPr marL="285750" lvl="0" indent="-285750">
              <a:lnSpc>
                <a:spcPct val="150000"/>
              </a:lnSpc>
              <a:buFont typeface="Arial" pitchFamily="34" charset="0"/>
              <a:buChar char="•"/>
            </a:pPr>
            <a:r>
              <a:rPr lang="en-US" dirty="0"/>
              <a:t>Best of Category: </a:t>
            </a:r>
          </a:p>
          <a:p>
            <a:pPr marL="742950" lvl="1" indent="-285750">
              <a:lnSpc>
                <a:spcPct val="150000"/>
              </a:lnSpc>
              <a:buFont typeface="Arial" pitchFamily="34" charset="0"/>
              <a:buChar char="•"/>
            </a:pPr>
            <a:r>
              <a:rPr lang="en-US" dirty="0" smtClean="0"/>
              <a:t>The </a:t>
            </a:r>
            <a:r>
              <a:rPr lang="en-US" dirty="0"/>
              <a:t>top project </a:t>
            </a:r>
            <a:r>
              <a:rPr lang="en-US" dirty="0" smtClean="0"/>
              <a:t>of each category from </a:t>
            </a:r>
            <a:r>
              <a:rPr lang="en-US" dirty="0"/>
              <a:t>each division </a:t>
            </a:r>
            <a:r>
              <a:rPr lang="en-US" dirty="0" smtClean="0"/>
              <a:t>wins </a:t>
            </a:r>
            <a:r>
              <a:rPr lang="en-US" dirty="0"/>
              <a:t>the “Best of </a:t>
            </a:r>
            <a:r>
              <a:rPr lang="en-US" dirty="0" smtClean="0"/>
              <a:t>Category” Award.</a:t>
            </a:r>
            <a:endParaRPr kumimoji="0" lang="en-US" sz="2800" b="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23037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linds(horizontal)">
                                      <p:cBhvr>
                                        <p:cTn id="13" dur="500"/>
                                        <p:tgtEl>
                                          <p:spTgt spid="1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linds(horizontal)">
                                      <p:cBhvr>
                                        <p:cTn id="16" dur="500"/>
                                        <p:tgtEl>
                                          <p:spTgt spid="11">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linds(horizontal)">
                                      <p:cBhvr>
                                        <p:cTn id="19" dur="500"/>
                                        <p:tgtEl>
                                          <p:spTgt spid="11">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blinds(horizontal)">
                                      <p:cBhvr>
                                        <p:cTn id="25" dur="500"/>
                                        <p:tgtEl>
                                          <p:spTgt spid="11">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blinds(horizontal)">
                                      <p:cBhvr>
                                        <p:cTn id="28"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00" y="228600"/>
            <a:ext cx="2560320" cy="838200"/>
          </a:xfrm>
        </p:spPr>
        <p:txBody>
          <a:bodyPr/>
          <a:lstStyle/>
          <a:p>
            <a:r>
              <a:rPr lang="en-US" dirty="0" smtClean="0">
                <a:latin typeface="Batang" pitchFamily="18" charset="-127"/>
                <a:ea typeface="Batang" pitchFamily="18" charset="-127"/>
              </a:rPr>
              <a:t>AWARDS</a:t>
            </a:r>
          </a:p>
        </p:txBody>
      </p:sp>
      <p:sp>
        <p:nvSpPr>
          <p:cNvPr id="11" name="Content Placeholder 2"/>
          <p:cNvSpPr txBox="1">
            <a:spLocks/>
          </p:cNvSpPr>
          <p:nvPr/>
        </p:nvSpPr>
        <p:spPr bwMode="auto">
          <a:xfrm>
            <a:off x="711200" y="1404938"/>
            <a:ext cx="9465733" cy="3319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2400" b="1" dirty="0"/>
          </a:p>
          <a:p>
            <a:r>
              <a:rPr lang="en-US" b="1" u="sng" dirty="0"/>
              <a:t>School awards: </a:t>
            </a:r>
          </a:p>
          <a:p>
            <a:r>
              <a:rPr lang="en-US" dirty="0"/>
              <a:t> </a:t>
            </a:r>
          </a:p>
          <a:p>
            <a:pPr marL="285750" lvl="0" indent="-285750">
              <a:lnSpc>
                <a:spcPct val="150000"/>
              </a:lnSpc>
              <a:buFont typeface="Arial" pitchFamily="34" charset="0"/>
              <a:buChar char="•"/>
            </a:pPr>
            <a:r>
              <a:rPr lang="en-US" dirty="0" smtClean="0"/>
              <a:t>Best </a:t>
            </a:r>
            <a:r>
              <a:rPr lang="en-US" dirty="0"/>
              <a:t>School </a:t>
            </a:r>
            <a:r>
              <a:rPr lang="en-US" dirty="0" smtClean="0"/>
              <a:t>Award</a:t>
            </a:r>
          </a:p>
          <a:p>
            <a:pPr marL="742950" lvl="1" indent="-285750">
              <a:lnSpc>
                <a:spcPct val="150000"/>
              </a:lnSpc>
              <a:buFont typeface="Arial" pitchFamily="34" charset="0"/>
              <a:buChar char="•"/>
            </a:pPr>
            <a:r>
              <a:rPr lang="en-US" dirty="0" smtClean="0"/>
              <a:t>The school </a:t>
            </a:r>
            <a:r>
              <a:rPr lang="en-US" dirty="0"/>
              <a:t>receiving the highest average </a:t>
            </a:r>
            <a:r>
              <a:rPr lang="en-US" dirty="0" smtClean="0"/>
              <a:t>of </a:t>
            </a:r>
            <a:r>
              <a:rPr lang="en-US" dirty="0"/>
              <a:t>their top 5 projects </a:t>
            </a:r>
            <a:r>
              <a:rPr lang="en-US" dirty="0" smtClean="0"/>
              <a:t>wins the “Best School Award” in each division</a:t>
            </a:r>
            <a:endParaRPr lang="en-US" sz="2000" dirty="0" smtClean="0"/>
          </a:p>
          <a:p>
            <a:pPr marL="742950" lvl="1" indent="-285750">
              <a:lnSpc>
                <a:spcPct val="150000"/>
              </a:lnSpc>
              <a:buFont typeface="Arial" pitchFamily="34" charset="0"/>
              <a:buChar char="•"/>
            </a:pPr>
            <a:r>
              <a:rPr lang="en-US" dirty="0" smtClean="0"/>
              <a:t>Schools </a:t>
            </a:r>
            <a:r>
              <a:rPr lang="en-US" dirty="0"/>
              <a:t>participating in CONSEF with less than 5 projects will not be considered in this category.   </a:t>
            </a:r>
            <a:endParaRPr lang="en-US" sz="2000" dirty="0"/>
          </a:p>
        </p:txBody>
      </p:sp>
    </p:spTree>
    <p:extLst>
      <p:ext uri="{BB962C8B-B14F-4D97-AF65-F5344CB8AC3E}">
        <p14:creationId xmlns:p14="http://schemas.microsoft.com/office/powerpoint/2010/main" val="417840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blinds(horizontal)">
                                      <p:cBhvr>
                                        <p:cTn id="10" dur="500"/>
                                        <p:tgtEl>
                                          <p:spTgt spid="11">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blinds(horizontal)">
                                      <p:cBhvr>
                                        <p:cTn id="13" dur="500"/>
                                        <p:tgtEl>
                                          <p:spTgt spid="11">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blinds(horizontal)">
                                      <p:cBhvr>
                                        <p:cTn id="16" dur="500"/>
                                        <p:tgtEl>
                                          <p:spTgt spid="11">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blinds(horizontal)">
                                      <p:cBhvr>
                                        <p:cTn id="1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908800" y="304800"/>
            <a:ext cx="4783328" cy="838200"/>
          </a:xfrm>
        </p:spPr>
        <p:txBody>
          <a:bodyPr/>
          <a:lstStyle/>
          <a:p>
            <a:r>
              <a:rPr lang="en-US" dirty="0" smtClean="0">
                <a:latin typeface="Batang" pitchFamily="18" charset="-127"/>
                <a:ea typeface="Batang" pitchFamily="18" charset="-127"/>
              </a:rPr>
              <a:t>DESIGN CONTEST</a:t>
            </a:r>
          </a:p>
        </p:txBody>
      </p:sp>
      <p:sp>
        <p:nvSpPr>
          <p:cNvPr id="19459" name="Content Placeholder 2"/>
          <p:cNvSpPr>
            <a:spLocks noGrp="1"/>
          </p:cNvSpPr>
          <p:nvPr>
            <p:ph idx="1"/>
          </p:nvPr>
        </p:nvSpPr>
        <p:spPr>
          <a:xfrm>
            <a:off x="1136651" y="1452564"/>
            <a:ext cx="10401299" cy="4471987"/>
          </a:xfrm>
        </p:spPr>
        <p:txBody>
          <a:bodyPr>
            <a:normAutofit fontScale="85000" lnSpcReduction="20000"/>
          </a:bodyPr>
          <a:lstStyle/>
          <a:p>
            <a:pPr marL="0" indent="0">
              <a:lnSpc>
                <a:spcPct val="150000"/>
              </a:lnSpc>
              <a:buNone/>
            </a:pPr>
            <a:r>
              <a:rPr lang="en-US" sz="2400" dirty="0" smtClean="0"/>
              <a:t>Participation: </a:t>
            </a:r>
          </a:p>
          <a:p>
            <a:pPr>
              <a:lnSpc>
                <a:spcPct val="150000"/>
              </a:lnSpc>
            </a:pPr>
            <a:r>
              <a:rPr lang="en-US" sz="2000" dirty="0" smtClean="0"/>
              <a:t>Grades 5 -12 (Member schools)</a:t>
            </a:r>
          </a:p>
          <a:p>
            <a:pPr>
              <a:lnSpc>
                <a:spcPct val="150000"/>
              </a:lnSpc>
            </a:pPr>
            <a:r>
              <a:rPr lang="en-US" sz="2000" dirty="0" smtClean="0"/>
              <a:t>All entries must be postmarked no later than </a:t>
            </a:r>
            <a:r>
              <a:rPr lang="en-US" sz="2000" b="1" dirty="0" smtClean="0"/>
              <a:t>December 19, 2014.</a:t>
            </a:r>
          </a:p>
          <a:p>
            <a:endParaRPr lang="en-US" sz="2000" dirty="0" smtClean="0"/>
          </a:p>
          <a:p>
            <a:pPr marL="0" indent="0">
              <a:buNone/>
            </a:pPr>
            <a:endParaRPr lang="en-US" sz="2000" dirty="0"/>
          </a:p>
          <a:p>
            <a:pPr marL="0" indent="0">
              <a:buNone/>
            </a:pPr>
            <a:r>
              <a:rPr lang="en-US" sz="1600" b="1" i="1" dirty="0"/>
              <a:t>Send the applications:</a:t>
            </a:r>
          </a:p>
          <a:p>
            <a:pPr marL="0" indent="0">
              <a:buNone/>
            </a:pPr>
            <a:r>
              <a:rPr lang="fr-FR" sz="1600" b="1" i="1" dirty="0" smtClean="0"/>
              <a:t>Dincer </a:t>
            </a:r>
            <a:r>
              <a:rPr lang="fr-FR" sz="1600" b="1" i="1" dirty="0"/>
              <a:t>Coach	</a:t>
            </a:r>
            <a:endParaRPr lang="fr-FR" sz="1600" i="1" dirty="0" smtClean="0"/>
          </a:p>
          <a:p>
            <a:pPr marL="0" indent="0">
              <a:buNone/>
            </a:pPr>
            <a:r>
              <a:rPr lang="fr-FR" sz="1600" b="1" i="1" dirty="0" smtClean="0"/>
              <a:t>Concept </a:t>
            </a:r>
            <a:r>
              <a:rPr lang="fr-FR" sz="1600" b="1" i="1" dirty="0"/>
              <a:t>Schools </a:t>
            </a:r>
            <a:endParaRPr lang="fr-FR" sz="1600" b="1" i="1" dirty="0" smtClean="0"/>
          </a:p>
          <a:p>
            <a:pPr marL="0" indent="0">
              <a:buNone/>
            </a:pPr>
            <a:r>
              <a:rPr lang="fr-FR" sz="1600" b="1" i="1" dirty="0" smtClean="0"/>
              <a:t>2250 </a:t>
            </a:r>
            <a:r>
              <a:rPr lang="fr-FR" sz="1600" b="1" i="1" dirty="0"/>
              <a:t>E Devon Ave. Suite 215,         </a:t>
            </a:r>
            <a:endParaRPr lang="fr-FR" sz="1600" b="1" i="1" dirty="0" smtClean="0"/>
          </a:p>
          <a:p>
            <a:pPr marL="0" indent="0">
              <a:buNone/>
            </a:pPr>
            <a:r>
              <a:rPr lang="en-US" sz="1600" b="1" i="1" dirty="0" smtClean="0"/>
              <a:t>Des </a:t>
            </a:r>
            <a:r>
              <a:rPr lang="en-US" sz="1600" b="1" i="1" dirty="0"/>
              <a:t>Plaines , IL 60018</a:t>
            </a:r>
            <a:endParaRPr lang="en-US" sz="1600" i="1" dirty="0"/>
          </a:p>
          <a:p>
            <a:pPr>
              <a:lnSpc>
                <a:spcPct val="150000"/>
              </a:lnSpc>
            </a:pPr>
            <a:endParaRPr lang="en-US" sz="2000" b="1" dirty="0" smtClean="0"/>
          </a:p>
        </p:txBody>
      </p:sp>
    </p:spTree>
    <p:extLst>
      <p:ext uri="{BB962C8B-B14F-4D97-AF65-F5344CB8AC3E}">
        <p14:creationId xmlns:p14="http://schemas.microsoft.com/office/powerpoint/2010/main" val="165173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427" y="4255096"/>
            <a:ext cx="2101098" cy="227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6796" y="4270640"/>
            <a:ext cx="204082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969" y="4255096"/>
            <a:ext cx="1999281" cy="227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txBox="1">
            <a:spLocks/>
          </p:cNvSpPr>
          <p:nvPr/>
        </p:nvSpPr>
        <p:spPr>
          <a:xfrm>
            <a:off x="8379103" y="3498718"/>
            <a:ext cx="1608917" cy="8382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b="1" dirty="0" smtClean="0"/>
              <a:t>2009</a:t>
            </a:r>
            <a:endParaRPr lang="en-US" b="1" dirty="0"/>
          </a:p>
        </p:txBody>
      </p:sp>
      <p:sp>
        <p:nvSpPr>
          <p:cNvPr id="12" name="Title 2"/>
          <p:cNvSpPr txBox="1">
            <a:spLocks/>
          </p:cNvSpPr>
          <p:nvPr/>
        </p:nvSpPr>
        <p:spPr>
          <a:xfrm>
            <a:off x="4876302" y="3498718"/>
            <a:ext cx="1608917" cy="8382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b="1" dirty="0" smtClean="0"/>
              <a:t>2010</a:t>
            </a:r>
            <a:endParaRPr lang="en-US" b="1" dirty="0"/>
          </a:p>
        </p:txBody>
      </p:sp>
      <p:sp>
        <p:nvSpPr>
          <p:cNvPr id="13" name="Title 2"/>
          <p:cNvSpPr txBox="1">
            <a:spLocks/>
          </p:cNvSpPr>
          <p:nvPr/>
        </p:nvSpPr>
        <p:spPr>
          <a:xfrm>
            <a:off x="8392748" y="388855"/>
            <a:ext cx="1608917" cy="8382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b="1" dirty="0" smtClean="0"/>
              <a:t>2012</a:t>
            </a:r>
            <a:endParaRPr lang="en-US" b="1" dirty="0"/>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2475" y="1088703"/>
            <a:ext cx="2125142" cy="227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txBox="1">
            <a:spLocks/>
          </p:cNvSpPr>
          <p:nvPr/>
        </p:nvSpPr>
        <p:spPr>
          <a:xfrm>
            <a:off x="1199936" y="3555314"/>
            <a:ext cx="1608917" cy="8382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b="1" dirty="0" smtClean="0"/>
              <a:t>2011</a:t>
            </a:r>
            <a:endParaRPr lang="en-US" b="1" dirty="0"/>
          </a:p>
        </p:txBody>
      </p:sp>
      <p:pic>
        <p:nvPicPr>
          <p:cNvPr id="2" name="Picture 1"/>
          <p:cNvPicPr>
            <a:picLocks noChangeAspect="1"/>
          </p:cNvPicPr>
          <p:nvPr/>
        </p:nvPicPr>
        <p:blipFill>
          <a:blip r:embed="rId7"/>
          <a:stretch>
            <a:fillRect/>
          </a:stretch>
        </p:blipFill>
        <p:spPr>
          <a:xfrm>
            <a:off x="4538729" y="1227055"/>
            <a:ext cx="1952047" cy="2247900"/>
          </a:xfrm>
          <a:prstGeom prst="rect">
            <a:avLst/>
          </a:prstGeom>
        </p:spPr>
      </p:pic>
      <p:sp>
        <p:nvSpPr>
          <p:cNvPr id="14" name="Title 2"/>
          <p:cNvSpPr txBox="1">
            <a:spLocks/>
          </p:cNvSpPr>
          <p:nvPr/>
        </p:nvSpPr>
        <p:spPr>
          <a:xfrm>
            <a:off x="4881859" y="250503"/>
            <a:ext cx="1608917" cy="8382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b="1" dirty="0" smtClean="0"/>
              <a:t>2013</a:t>
            </a:r>
            <a:endParaRPr lang="en-US" b="1" dirty="0"/>
          </a:p>
        </p:txBody>
      </p:sp>
      <p:sp>
        <p:nvSpPr>
          <p:cNvPr id="16" name="Title 2"/>
          <p:cNvSpPr txBox="1">
            <a:spLocks/>
          </p:cNvSpPr>
          <p:nvPr/>
        </p:nvSpPr>
        <p:spPr>
          <a:xfrm>
            <a:off x="1242407" y="330862"/>
            <a:ext cx="1608917" cy="8382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b="1" dirty="0" smtClean="0"/>
              <a:t>2014</a:t>
            </a:r>
            <a:endParaRPr lang="en-US" b="1" dirty="0"/>
          </a:p>
        </p:txBody>
      </p:sp>
      <p:pic>
        <p:nvPicPr>
          <p:cNvPr id="102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8480" y="1069587"/>
            <a:ext cx="1949045" cy="257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23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4424" y="1857377"/>
            <a:ext cx="10029825" cy="3324224"/>
          </a:xfrm>
        </p:spPr>
        <p:txBody>
          <a:bodyPr/>
          <a:lstStyle/>
          <a:p>
            <a:pPr>
              <a:lnSpc>
                <a:spcPct val="150000"/>
              </a:lnSpc>
            </a:pPr>
            <a:r>
              <a:rPr lang="en-US" dirty="0"/>
              <a:t>Feb 20, 2015: Video Submission (online</a:t>
            </a:r>
            <a:r>
              <a:rPr lang="en-US" dirty="0" smtClean="0"/>
              <a:t>),</a:t>
            </a:r>
          </a:p>
          <a:p>
            <a:pPr>
              <a:lnSpc>
                <a:spcPct val="150000"/>
              </a:lnSpc>
            </a:pPr>
            <a:r>
              <a:rPr lang="en-US" dirty="0" smtClean="0"/>
              <a:t>Feb 27, </a:t>
            </a:r>
            <a:r>
              <a:rPr lang="en-US" dirty="0"/>
              <a:t>2015: Announcement of the </a:t>
            </a:r>
            <a:r>
              <a:rPr lang="en-US" dirty="0" smtClean="0"/>
              <a:t>qualifiers</a:t>
            </a:r>
          </a:p>
          <a:p>
            <a:pPr>
              <a:lnSpc>
                <a:spcPct val="150000"/>
              </a:lnSpc>
            </a:pPr>
            <a:r>
              <a:rPr lang="en-US" dirty="0" smtClean="0"/>
              <a:t>March </a:t>
            </a:r>
            <a:r>
              <a:rPr lang="en-US" dirty="0"/>
              <a:t>13, 2015: Consent </a:t>
            </a:r>
            <a:r>
              <a:rPr lang="en-US" dirty="0" smtClean="0"/>
              <a:t>Form</a:t>
            </a:r>
            <a:r>
              <a:rPr lang="en-US" dirty="0"/>
              <a:t>, Safety Assessment Form submission (needed for the qualified students </a:t>
            </a:r>
            <a:r>
              <a:rPr lang="en-US" dirty="0" smtClean="0"/>
              <a:t>only)</a:t>
            </a:r>
          </a:p>
        </p:txBody>
      </p:sp>
      <p:sp>
        <p:nvSpPr>
          <p:cNvPr id="3" name="Title 2"/>
          <p:cNvSpPr>
            <a:spLocks noGrp="1"/>
          </p:cNvSpPr>
          <p:nvPr>
            <p:ph type="title"/>
          </p:nvPr>
        </p:nvSpPr>
        <p:spPr>
          <a:xfrm>
            <a:off x="1092200" y="361950"/>
            <a:ext cx="3759200" cy="685800"/>
          </a:xfrm>
        </p:spPr>
        <p:txBody>
          <a:bodyPr/>
          <a:lstStyle/>
          <a:p>
            <a:r>
              <a:rPr lang="en-US" dirty="0" smtClean="0"/>
              <a:t>CS STEM EXPO</a:t>
            </a:r>
            <a:endParaRPr lang="en-US" dirty="0"/>
          </a:p>
        </p:txBody>
      </p:sp>
    </p:spTree>
    <p:extLst>
      <p:ext uri="{BB962C8B-B14F-4D97-AF65-F5344CB8AC3E}">
        <p14:creationId xmlns:p14="http://schemas.microsoft.com/office/powerpoint/2010/main" val="70497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899" y="1343026"/>
            <a:ext cx="9953625" cy="4972049"/>
          </a:xfrm>
        </p:spPr>
        <p:txBody>
          <a:bodyPr>
            <a:normAutofit/>
          </a:bodyPr>
          <a:lstStyle/>
          <a:p>
            <a:endParaRPr lang="en-US" dirty="0" smtClean="0"/>
          </a:p>
          <a:p>
            <a:r>
              <a:rPr lang="en-US" dirty="0" smtClean="0"/>
              <a:t>All </a:t>
            </a:r>
            <a:r>
              <a:rPr lang="en-US" dirty="0"/>
              <a:t>students including grades 5 through </a:t>
            </a:r>
            <a:r>
              <a:rPr lang="en-US" dirty="0" smtClean="0"/>
              <a:t>12.</a:t>
            </a:r>
          </a:p>
          <a:p>
            <a:r>
              <a:rPr lang="en-US" dirty="0" smtClean="0"/>
              <a:t>Schools </a:t>
            </a:r>
            <a:r>
              <a:rPr lang="en-US" dirty="0"/>
              <a:t>may submit as many presentations as they feel necessary.</a:t>
            </a:r>
          </a:p>
          <a:p>
            <a:r>
              <a:rPr lang="en-US" dirty="0" smtClean="0"/>
              <a:t>Participation is </a:t>
            </a:r>
            <a:r>
              <a:rPr lang="en-US" dirty="0"/>
              <a:t>free.  </a:t>
            </a:r>
          </a:p>
          <a:p>
            <a:r>
              <a:rPr lang="en-US" dirty="0"/>
              <a:t>A demonstration can be presented by individuals and/or a team of two students.</a:t>
            </a:r>
          </a:p>
          <a:p>
            <a:r>
              <a:rPr lang="en-US" dirty="0" smtClean="0"/>
              <a:t>Student </a:t>
            </a:r>
            <a:r>
              <a:rPr lang="en-US" dirty="0"/>
              <a:t>demonstrations are subject to a selection process</a:t>
            </a:r>
            <a:r>
              <a:rPr lang="en-US" dirty="0" smtClean="0"/>
              <a:t>.</a:t>
            </a:r>
          </a:p>
          <a:p>
            <a:r>
              <a:rPr lang="en-US" dirty="0" smtClean="0"/>
              <a:t>The </a:t>
            </a:r>
            <a:r>
              <a:rPr lang="en-US" dirty="0"/>
              <a:t>same student cannot participate in CONSEF’s project session and the CS Stem Expo at the </a:t>
            </a:r>
            <a:r>
              <a:rPr lang="en-US" dirty="0" smtClean="0"/>
              <a:t>same time</a:t>
            </a:r>
            <a:r>
              <a:rPr lang="en-US" dirty="0"/>
              <a:t>.  </a:t>
            </a:r>
          </a:p>
          <a:p>
            <a:pPr marL="0" indent="0">
              <a:buNone/>
            </a:pPr>
            <a:endParaRPr lang="en-US" dirty="0" smtClean="0"/>
          </a:p>
        </p:txBody>
      </p:sp>
      <p:sp>
        <p:nvSpPr>
          <p:cNvPr id="3" name="Title 2"/>
          <p:cNvSpPr>
            <a:spLocks noGrp="1"/>
          </p:cNvSpPr>
          <p:nvPr>
            <p:ph type="title"/>
          </p:nvPr>
        </p:nvSpPr>
        <p:spPr>
          <a:xfrm>
            <a:off x="1111250" y="419100"/>
            <a:ext cx="3759200" cy="685800"/>
          </a:xfrm>
        </p:spPr>
        <p:txBody>
          <a:bodyPr/>
          <a:lstStyle/>
          <a:p>
            <a:r>
              <a:rPr lang="en-US" dirty="0" smtClean="0"/>
              <a:t>CS STEM EXPO</a:t>
            </a:r>
            <a:endParaRPr lang="en-US" dirty="0"/>
          </a:p>
        </p:txBody>
      </p:sp>
    </p:spTree>
    <p:extLst>
      <p:ext uri="{BB962C8B-B14F-4D97-AF65-F5344CB8AC3E}">
        <p14:creationId xmlns:p14="http://schemas.microsoft.com/office/powerpoint/2010/main" val="8107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5374" y="1571626"/>
            <a:ext cx="10467975" cy="4895849"/>
          </a:xfrm>
        </p:spPr>
        <p:txBody>
          <a:bodyPr>
            <a:normAutofit/>
          </a:bodyPr>
          <a:lstStyle/>
          <a:p>
            <a:r>
              <a:rPr lang="en-US" dirty="0" smtClean="0"/>
              <a:t>Video </a:t>
            </a:r>
            <a:r>
              <a:rPr lang="en-US" dirty="0"/>
              <a:t>recorded with clear sound and video images.</a:t>
            </a:r>
          </a:p>
          <a:p>
            <a:r>
              <a:rPr lang="en-US" dirty="0" smtClean="0"/>
              <a:t>Recorded </a:t>
            </a:r>
            <a:r>
              <a:rPr lang="en-US" dirty="0"/>
              <a:t>demonstrations must be uploaded </a:t>
            </a:r>
            <a:r>
              <a:rPr lang="en-US" dirty="0" smtClean="0"/>
              <a:t>online.</a:t>
            </a:r>
            <a:r>
              <a:rPr lang="en-US" dirty="0"/>
              <a:t>  </a:t>
            </a:r>
          </a:p>
          <a:p>
            <a:r>
              <a:rPr lang="en-US" dirty="0" smtClean="0"/>
              <a:t>Schools </a:t>
            </a:r>
            <a:r>
              <a:rPr lang="en-US" dirty="0"/>
              <a:t>determine the students eligible for CS Stem Expo submission</a:t>
            </a:r>
          </a:p>
          <a:p>
            <a:r>
              <a:rPr lang="en-US" dirty="0" smtClean="0"/>
              <a:t>Eligible </a:t>
            </a:r>
            <a:r>
              <a:rPr lang="en-US" dirty="0"/>
              <a:t>students fill out the CS Stem Expo online registration form, copy and paste their </a:t>
            </a:r>
            <a:r>
              <a:rPr lang="en-US" dirty="0" smtClean="0"/>
              <a:t>demonstration </a:t>
            </a:r>
            <a:r>
              <a:rPr lang="en-US" dirty="0"/>
              <a:t>link for submission.</a:t>
            </a:r>
          </a:p>
          <a:p>
            <a:r>
              <a:rPr lang="en-US" dirty="0" smtClean="0"/>
              <a:t>Students </a:t>
            </a:r>
            <a:r>
              <a:rPr lang="en-US" dirty="0"/>
              <a:t>presenting demonstrations during the CS Stem Expo must also submit the Consent form</a:t>
            </a:r>
            <a:r>
              <a:rPr lang="en-US" dirty="0" smtClean="0"/>
              <a:t>, and </a:t>
            </a:r>
            <a:r>
              <a:rPr lang="en-US" dirty="0"/>
              <a:t>the Safety Assessment </a:t>
            </a:r>
            <a:r>
              <a:rPr lang="en-US" dirty="0" smtClean="0"/>
              <a:t>form. </a:t>
            </a:r>
            <a:r>
              <a:rPr lang="en-US" dirty="0"/>
              <a:t>  </a:t>
            </a:r>
            <a:endParaRPr lang="en-US" dirty="0" smtClean="0"/>
          </a:p>
          <a:p>
            <a:r>
              <a:rPr lang="en-US" dirty="0" smtClean="0">
                <a:hlinkClick r:id="rId2"/>
              </a:rPr>
              <a:t>dcoach@conceptschools.org</a:t>
            </a:r>
            <a:endParaRPr lang="en-US" dirty="0" smtClean="0"/>
          </a:p>
          <a:p>
            <a:r>
              <a:rPr lang="en-US" dirty="0" smtClean="0"/>
              <a:t>224 595 6391 cell</a:t>
            </a:r>
          </a:p>
          <a:p>
            <a:r>
              <a:rPr lang="en-US" dirty="0" smtClean="0"/>
              <a:t>847 824 3380 work.</a:t>
            </a:r>
            <a:endParaRPr lang="en-US" dirty="0"/>
          </a:p>
          <a:p>
            <a:pPr marL="0" indent="0">
              <a:buNone/>
            </a:pPr>
            <a:endParaRPr lang="en-US" dirty="0" smtClean="0"/>
          </a:p>
        </p:txBody>
      </p:sp>
      <p:sp>
        <p:nvSpPr>
          <p:cNvPr id="3" name="Title 2"/>
          <p:cNvSpPr>
            <a:spLocks noGrp="1"/>
          </p:cNvSpPr>
          <p:nvPr>
            <p:ph type="title"/>
          </p:nvPr>
        </p:nvSpPr>
        <p:spPr>
          <a:xfrm>
            <a:off x="1101725" y="333375"/>
            <a:ext cx="7956550" cy="723900"/>
          </a:xfrm>
        </p:spPr>
        <p:txBody>
          <a:bodyPr>
            <a:normAutofit/>
          </a:bodyPr>
          <a:lstStyle/>
          <a:p>
            <a:r>
              <a:rPr lang="en-US" dirty="0" smtClean="0"/>
              <a:t>CS STEM EXPO : Registration</a:t>
            </a:r>
            <a:endParaRPr lang="en-US" dirty="0"/>
          </a:p>
        </p:txBody>
      </p:sp>
    </p:spTree>
    <p:extLst>
      <p:ext uri="{BB962C8B-B14F-4D97-AF65-F5344CB8AC3E}">
        <p14:creationId xmlns:p14="http://schemas.microsoft.com/office/powerpoint/2010/main" val="381649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
        <p:nvSpPr>
          <p:cNvPr id="3" name="Subtitle 2"/>
          <p:cNvSpPr>
            <a:spLocks noGrp="1"/>
          </p:cNvSpPr>
          <p:nvPr>
            <p:ph type="subTitle" idx="1"/>
          </p:nvPr>
        </p:nvSpPr>
        <p:spPr/>
        <p:txBody>
          <a:bodyPr/>
          <a:lstStyle/>
          <a:p>
            <a:r>
              <a:rPr lang="en-US" dirty="0" smtClean="0">
                <a:hlinkClick r:id="rId3"/>
              </a:rPr>
              <a:t>dcoach@conceptschools.org</a:t>
            </a:r>
            <a:endParaRPr lang="en-US" dirty="0" smtClean="0"/>
          </a:p>
          <a:p>
            <a:r>
              <a:rPr lang="en-US" dirty="0" smtClean="0"/>
              <a:t>847 824 3380 Ext: 213</a:t>
            </a:r>
            <a:endParaRPr 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STEMCON: Student Events</a:t>
            </a:r>
            <a:endParaRPr lang="en-US" dirty="0"/>
          </a:p>
        </p:txBody>
      </p:sp>
      <p:cxnSp>
        <p:nvCxnSpPr>
          <p:cNvPr id="5" name="Straight Connector 4"/>
          <p:cNvCxnSpPr/>
          <p:nvPr/>
        </p:nvCxnSpPr>
        <p:spPr>
          <a:xfrm>
            <a:off x="1183888" y="3269209"/>
            <a:ext cx="91912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666288" y="3204134"/>
            <a:ext cx="0" cy="1505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22998" y="3207425"/>
            <a:ext cx="0" cy="1505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970429" y="2730327"/>
            <a:ext cx="1391717" cy="331150"/>
          </a:xfrm>
          <a:prstGeom prst="rect">
            <a:avLst/>
          </a:prstGeom>
        </p:spPr>
        <p:txBody>
          <a:bodyPr vert="horz" lIns="0" tIns="45720" rIns="0" bIns="45720" rtlCol="0">
            <a:normAutofit fontScale="850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April 16, 2015</a:t>
            </a:r>
            <a:endParaRPr lang="en-US" dirty="0"/>
          </a:p>
        </p:txBody>
      </p:sp>
      <p:sp>
        <p:nvSpPr>
          <p:cNvPr id="13" name="Content Placeholder 2"/>
          <p:cNvSpPr txBox="1">
            <a:spLocks/>
          </p:cNvSpPr>
          <p:nvPr/>
        </p:nvSpPr>
        <p:spPr>
          <a:xfrm>
            <a:off x="5628563" y="2751702"/>
            <a:ext cx="1391717" cy="331150"/>
          </a:xfrm>
          <a:prstGeom prst="rect">
            <a:avLst/>
          </a:prstGeom>
        </p:spPr>
        <p:txBody>
          <a:bodyPr vert="horz" lIns="0" tIns="45720" rIns="0" bIns="45720" rtlCol="0">
            <a:normAutofit fontScale="850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April 17, 2015</a:t>
            </a:r>
            <a:endParaRPr lang="en-US" dirty="0"/>
          </a:p>
        </p:txBody>
      </p:sp>
      <p:sp>
        <p:nvSpPr>
          <p:cNvPr id="10" name="Content Placeholder 2"/>
          <p:cNvSpPr txBox="1">
            <a:spLocks/>
          </p:cNvSpPr>
          <p:nvPr/>
        </p:nvSpPr>
        <p:spPr>
          <a:xfrm>
            <a:off x="7956135" y="3435676"/>
            <a:ext cx="2777383" cy="149965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Project Session</a:t>
            </a:r>
          </a:p>
          <a:p>
            <a:pPr marL="0" indent="0" algn="ctr">
              <a:buFont typeface="Wingdings" panose="05000000000000000000" pitchFamily="2" charset="2"/>
              <a:buNone/>
            </a:pPr>
            <a:r>
              <a:rPr lang="en-US" dirty="0" smtClean="0"/>
              <a:t>STEM EXPO</a:t>
            </a:r>
          </a:p>
          <a:p>
            <a:pPr marL="0" indent="0" algn="ctr">
              <a:buFont typeface="Wingdings" panose="05000000000000000000" pitchFamily="2" charset="2"/>
              <a:buNone/>
            </a:pPr>
            <a:r>
              <a:rPr lang="en-US" dirty="0" smtClean="0"/>
              <a:t>Robotics Competitions</a:t>
            </a:r>
            <a:endParaRPr lang="en-US" dirty="0"/>
          </a:p>
        </p:txBody>
      </p:sp>
      <p:cxnSp>
        <p:nvCxnSpPr>
          <p:cNvPr id="14" name="Straight Connector 13"/>
          <p:cNvCxnSpPr/>
          <p:nvPr/>
        </p:nvCxnSpPr>
        <p:spPr>
          <a:xfrm flipV="1">
            <a:off x="9271297" y="3186194"/>
            <a:ext cx="0" cy="1505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8576862" y="2730471"/>
            <a:ext cx="1391717" cy="331150"/>
          </a:xfrm>
          <a:prstGeom prst="rect">
            <a:avLst/>
          </a:prstGeom>
        </p:spPr>
        <p:txBody>
          <a:bodyPr vert="horz" lIns="0" tIns="45720" rIns="0" bIns="45720" rtlCol="0">
            <a:normAutofit fontScale="850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April 18, 2015</a:t>
            </a:r>
            <a:endParaRPr lang="en-US" dirty="0"/>
          </a:p>
        </p:txBody>
      </p:sp>
      <p:pic>
        <p:nvPicPr>
          <p:cNvPr id="1026" name="Picture 2" descr="C:\Users\admin\Desktop\ALL DOCUMENTS\SCIENCE FAIRS\CONSEF 2014\Pictures\consef2014 - Copy\_K8A77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101" y="1431056"/>
            <a:ext cx="1155107" cy="173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7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STEMCON: Location</a:t>
            </a:r>
            <a:endParaRPr lang="en-US" dirty="0"/>
          </a:p>
        </p:txBody>
      </p:sp>
      <p:cxnSp>
        <p:nvCxnSpPr>
          <p:cNvPr id="5" name="Straight Connector 4"/>
          <p:cNvCxnSpPr/>
          <p:nvPr/>
        </p:nvCxnSpPr>
        <p:spPr>
          <a:xfrm>
            <a:off x="1067774" y="2460600"/>
            <a:ext cx="631999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161482" y="2700619"/>
            <a:ext cx="2777383" cy="41829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CONFERENCE</a:t>
            </a:r>
            <a:endParaRPr lang="en-US" dirty="0"/>
          </a:p>
        </p:txBody>
      </p:sp>
      <p:cxnSp>
        <p:nvCxnSpPr>
          <p:cNvPr id="8" name="Straight Connector 7"/>
          <p:cNvCxnSpPr/>
          <p:nvPr/>
        </p:nvCxnSpPr>
        <p:spPr>
          <a:xfrm>
            <a:off x="2550174" y="2314920"/>
            <a:ext cx="0" cy="2634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72120" y="2366738"/>
            <a:ext cx="1424" cy="26679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546425" y="1843517"/>
            <a:ext cx="2007498" cy="46643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April 16, 17 2015</a:t>
            </a:r>
            <a:endParaRPr lang="en-US" dirty="0"/>
          </a:p>
        </p:txBody>
      </p:sp>
      <p:sp>
        <p:nvSpPr>
          <p:cNvPr id="14" name="Content Placeholder 2"/>
          <p:cNvSpPr txBox="1">
            <a:spLocks/>
          </p:cNvSpPr>
          <p:nvPr/>
        </p:nvSpPr>
        <p:spPr>
          <a:xfrm>
            <a:off x="4384852" y="2700619"/>
            <a:ext cx="2777383" cy="508841"/>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Student Events</a:t>
            </a:r>
            <a:endParaRPr lang="en-US" dirty="0"/>
          </a:p>
        </p:txBody>
      </p:sp>
      <p:sp>
        <p:nvSpPr>
          <p:cNvPr id="4" name="Right Brace 3"/>
          <p:cNvSpPr/>
          <p:nvPr/>
        </p:nvSpPr>
        <p:spPr>
          <a:xfrm rot="5400000">
            <a:off x="3889240" y="320912"/>
            <a:ext cx="380498" cy="6023430"/>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ontent Placeholder 2"/>
          <p:cNvSpPr txBox="1">
            <a:spLocks/>
          </p:cNvSpPr>
          <p:nvPr/>
        </p:nvSpPr>
        <p:spPr>
          <a:xfrm>
            <a:off x="2116369" y="3848792"/>
            <a:ext cx="3926239" cy="749827"/>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smtClean="0"/>
              <a:t>CLEVELAND CONVENTION CENTER</a:t>
            </a:r>
            <a:endParaRPr lang="en-US" sz="2800" b="1" dirty="0"/>
          </a:p>
        </p:txBody>
      </p:sp>
      <p:sp>
        <p:nvSpPr>
          <p:cNvPr id="18" name="Content Placeholder 2"/>
          <p:cNvSpPr txBox="1">
            <a:spLocks/>
          </p:cNvSpPr>
          <p:nvPr/>
        </p:nvSpPr>
        <p:spPr>
          <a:xfrm>
            <a:off x="2690797" y="4735299"/>
            <a:ext cx="2828429" cy="1018411"/>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lnSpc>
                <a:spcPct val="150000"/>
              </a:lnSpc>
              <a:buNone/>
            </a:pPr>
            <a:r>
              <a:rPr lang="en-US" i="1" dirty="0"/>
              <a:t>300 Lakeside </a:t>
            </a:r>
            <a:r>
              <a:rPr lang="en-US" i="1" dirty="0" smtClean="0"/>
              <a:t>Avenue Cleveland</a:t>
            </a:r>
            <a:r>
              <a:rPr lang="en-US" i="1" dirty="0"/>
              <a:t>, OH 44113</a:t>
            </a:r>
          </a:p>
        </p:txBody>
      </p:sp>
      <p:sp>
        <p:nvSpPr>
          <p:cNvPr id="26" name="Content Placeholder 2"/>
          <p:cNvSpPr txBox="1">
            <a:spLocks/>
          </p:cNvSpPr>
          <p:nvPr/>
        </p:nvSpPr>
        <p:spPr>
          <a:xfrm>
            <a:off x="4930051" y="1900304"/>
            <a:ext cx="1686985" cy="46643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dirty="0" smtClean="0"/>
              <a:t>April 18, 2015</a:t>
            </a:r>
            <a:endParaRPr lang="en-US" dirty="0"/>
          </a:p>
        </p:txBody>
      </p:sp>
      <p:pic>
        <p:nvPicPr>
          <p:cNvPr id="3074" name="Picture 2" descr="C:\Users\admin\Desktop\ALL DOCUMENTS\SCIENCE FAIRS\CONSEF 2014\Pictures\consef2014 - Copy\_K8A78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966796"/>
            <a:ext cx="4178286" cy="278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Project Session </a:t>
            </a:r>
            <a:endParaRPr lang="en-US" dirty="0"/>
          </a:p>
        </p:txBody>
      </p:sp>
      <p:sp>
        <p:nvSpPr>
          <p:cNvPr id="14" name="Content Placeholder 13"/>
          <p:cNvSpPr>
            <a:spLocks noGrp="1"/>
          </p:cNvSpPr>
          <p:nvPr>
            <p:ph idx="1"/>
          </p:nvPr>
        </p:nvSpPr>
        <p:spPr/>
        <p:txBody>
          <a:bodyPr/>
          <a:lstStyle/>
          <a:p>
            <a:pPr lvl="0">
              <a:lnSpc>
                <a:spcPct val="200000"/>
              </a:lnSpc>
            </a:pPr>
            <a:r>
              <a:rPr lang="en-US" dirty="0" smtClean="0"/>
              <a:t>Eligibility</a:t>
            </a:r>
            <a:r>
              <a:rPr lang="en-US" dirty="0"/>
              <a:t>:</a:t>
            </a:r>
          </a:p>
          <a:p>
            <a:pPr lvl="1">
              <a:lnSpc>
                <a:spcPct val="200000"/>
              </a:lnSpc>
            </a:pPr>
            <a:r>
              <a:rPr lang="en-US" dirty="0" smtClean="0"/>
              <a:t>All </a:t>
            </a:r>
            <a:r>
              <a:rPr lang="en-US" dirty="0"/>
              <a:t>public, private, charter, home-school </a:t>
            </a:r>
            <a:r>
              <a:rPr lang="en-US" dirty="0" smtClean="0"/>
              <a:t>students</a:t>
            </a:r>
            <a:r>
              <a:rPr lang="en-US" dirty="0"/>
              <a:t>.</a:t>
            </a:r>
          </a:p>
          <a:p>
            <a:pPr lvl="1">
              <a:lnSpc>
                <a:spcPct val="200000"/>
              </a:lnSpc>
            </a:pPr>
            <a:r>
              <a:rPr lang="en-US" dirty="0"/>
              <a:t>All students in grades 5 through 12</a:t>
            </a:r>
            <a:r>
              <a:rPr lang="en-US" dirty="0" smtClean="0"/>
              <a:t>.</a:t>
            </a:r>
          </a:p>
          <a:p>
            <a:pPr lvl="1">
              <a:lnSpc>
                <a:spcPct val="200000"/>
              </a:lnSpc>
            </a:pPr>
            <a:r>
              <a:rPr lang="en-US" dirty="0" smtClean="0"/>
              <a:t>Junior Division: 5</a:t>
            </a:r>
            <a:r>
              <a:rPr lang="en-US" baseline="30000" dirty="0" smtClean="0"/>
              <a:t>th</a:t>
            </a:r>
            <a:r>
              <a:rPr lang="en-US" dirty="0" smtClean="0"/>
              <a:t> -8</a:t>
            </a:r>
            <a:r>
              <a:rPr lang="en-US" baseline="30000" dirty="0" smtClean="0"/>
              <a:t>th</a:t>
            </a:r>
            <a:r>
              <a:rPr lang="en-US" dirty="0" smtClean="0"/>
              <a:t> Grades</a:t>
            </a:r>
          </a:p>
          <a:p>
            <a:pPr lvl="1">
              <a:lnSpc>
                <a:spcPct val="200000"/>
              </a:lnSpc>
            </a:pPr>
            <a:r>
              <a:rPr lang="en-US" dirty="0" smtClean="0"/>
              <a:t>Senior Divisions: 9</a:t>
            </a:r>
            <a:r>
              <a:rPr lang="en-US" baseline="30000" dirty="0" smtClean="0"/>
              <a:t>th</a:t>
            </a:r>
            <a:r>
              <a:rPr lang="en-US" dirty="0" smtClean="0"/>
              <a:t> – 12</a:t>
            </a:r>
            <a:r>
              <a:rPr lang="en-US" baseline="30000" dirty="0" smtClean="0"/>
              <a:t>th</a:t>
            </a:r>
            <a:r>
              <a:rPr lang="en-US" dirty="0" smtClean="0"/>
              <a:t> Grades</a:t>
            </a:r>
          </a:p>
          <a:p>
            <a:pPr lvl="1">
              <a:lnSpc>
                <a:spcPct val="200000"/>
              </a:lnSpc>
            </a:pPr>
            <a:endParaRPr lang="en-US" dirty="0"/>
          </a:p>
        </p:txBody>
      </p:sp>
    </p:spTree>
    <p:extLst>
      <p:ext uri="{BB962C8B-B14F-4D97-AF65-F5344CB8AC3E}">
        <p14:creationId xmlns:p14="http://schemas.microsoft.com/office/powerpoint/2010/main" val="255602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Session </a:t>
            </a:r>
            <a:r>
              <a:rPr lang="en-US" dirty="0" smtClean="0"/>
              <a:t>: Important Dates</a:t>
            </a:r>
            <a:endParaRPr lang="en-US" dirty="0"/>
          </a:p>
        </p:txBody>
      </p:sp>
      <p:sp>
        <p:nvSpPr>
          <p:cNvPr id="3" name="Content Placeholder 2"/>
          <p:cNvSpPr>
            <a:spLocks noGrp="1"/>
          </p:cNvSpPr>
          <p:nvPr>
            <p:ph idx="1"/>
          </p:nvPr>
        </p:nvSpPr>
        <p:spPr/>
        <p:txBody>
          <a:bodyPr/>
          <a:lstStyle/>
          <a:p>
            <a:pPr fontAlgn="base"/>
            <a:r>
              <a:rPr lang="en-US" b="1" dirty="0" smtClean="0"/>
              <a:t>School </a:t>
            </a:r>
            <a:r>
              <a:rPr lang="en-US" b="1" dirty="0"/>
              <a:t>Registration:</a:t>
            </a:r>
            <a:r>
              <a:rPr lang="en-US" dirty="0"/>
              <a:t> Aug 1- Dec 19, 2014</a:t>
            </a:r>
          </a:p>
          <a:p>
            <a:pPr fontAlgn="base"/>
            <a:r>
              <a:rPr lang="en-US" b="1" dirty="0"/>
              <a:t>SRC Approval Application:</a:t>
            </a:r>
            <a:r>
              <a:rPr lang="en-US" dirty="0"/>
              <a:t> Aug 1, 2014- Feb 20, 2015</a:t>
            </a:r>
          </a:p>
          <a:p>
            <a:pPr fontAlgn="base"/>
            <a:r>
              <a:rPr lang="en-US" b="1" dirty="0" smtClean="0"/>
              <a:t>Project </a:t>
            </a:r>
            <a:r>
              <a:rPr lang="en-US" b="1" dirty="0"/>
              <a:t>Application:</a:t>
            </a:r>
            <a:r>
              <a:rPr lang="en-US" dirty="0"/>
              <a:t> Aug 1, 2014- Mar 6, 2015</a:t>
            </a:r>
          </a:p>
          <a:p>
            <a:pPr fontAlgn="base"/>
            <a:r>
              <a:rPr lang="en-US" b="1" dirty="0"/>
              <a:t>Announcement of the selected projects:</a:t>
            </a:r>
            <a:r>
              <a:rPr lang="en-US" dirty="0"/>
              <a:t> March 20, 2015</a:t>
            </a:r>
          </a:p>
          <a:p>
            <a:pPr fontAlgn="base"/>
            <a:r>
              <a:rPr lang="en-US" b="1" dirty="0"/>
              <a:t>Day of the Event:</a:t>
            </a:r>
            <a:r>
              <a:rPr lang="en-US" dirty="0"/>
              <a:t> April 18, 2015</a:t>
            </a:r>
          </a:p>
          <a:p>
            <a:endParaRPr lang="en-US" dirty="0"/>
          </a:p>
        </p:txBody>
      </p:sp>
    </p:spTree>
    <p:extLst>
      <p:ext uri="{BB962C8B-B14F-4D97-AF65-F5344CB8AC3E}">
        <p14:creationId xmlns:p14="http://schemas.microsoft.com/office/powerpoint/2010/main" val="11856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Session </a:t>
            </a:r>
            <a:r>
              <a:rPr lang="en-US" dirty="0" smtClean="0"/>
              <a:t>: Pre-selection</a:t>
            </a:r>
            <a:endParaRPr lang="en-US" dirty="0"/>
          </a:p>
        </p:txBody>
      </p:sp>
      <p:sp>
        <p:nvSpPr>
          <p:cNvPr id="3" name="Content Placeholder 2"/>
          <p:cNvSpPr>
            <a:spLocks noGrp="1"/>
          </p:cNvSpPr>
          <p:nvPr>
            <p:ph sz="half" idx="1"/>
          </p:nvPr>
        </p:nvSpPr>
        <p:spPr>
          <a:xfrm>
            <a:off x="1047750" y="2066925"/>
            <a:ext cx="4914900" cy="4571999"/>
          </a:xfrm>
        </p:spPr>
        <p:txBody>
          <a:bodyPr>
            <a:normAutofit fontScale="70000" lnSpcReduction="20000"/>
          </a:bodyPr>
          <a:lstStyle/>
          <a:p>
            <a:pPr marL="0" indent="0" fontAlgn="base">
              <a:buNone/>
            </a:pPr>
            <a:r>
              <a:rPr lang="en-US" b="1" dirty="0" smtClean="0"/>
              <a:t>EXPERIMENTAL </a:t>
            </a:r>
            <a:r>
              <a:rPr lang="en-US" b="1" dirty="0"/>
              <a:t>PROJECTS</a:t>
            </a:r>
            <a:endParaRPr lang="en-US" dirty="0"/>
          </a:p>
          <a:p>
            <a:pPr fontAlgn="base">
              <a:lnSpc>
                <a:spcPct val="160000"/>
              </a:lnSpc>
            </a:pPr>
            <a:r>
              <a:rPr lang="en-US" b="1" dirty="0"/>
              <a:t> Scientific Approach : </a:t>
            </a:r>
            <a:r>
              <a:rPr lang="en-US" dirty="0" smtClean="0"/>
              <a:t>Well </a:t>
            </a:r>
            <a:r>
              <a:rPr lang="en-US" dirty="0"/>
              <a:t>defined problem was solved using scientific principles.</a:t>
            </a:r>
          </a:p>
          <a:p>
            <a:pPr fontAlgn="base">
              <a:lnSpc>
                <a:spcPct val="160000"/>
              </a:lnSpc>
            </a:pPr>
            <a:r>
              <a:rPr lang="en-US" b="1" dirty="0"/>
              <a:t>Experimental Approach: </a:t>
            </a:r>
            <a:r>
              <a:rPr lang="en-US" dirty="0" smtClean="0"/>
              <a:t>Dependent </a:t>
            </a:r>
            <a:r>
              <a:rPr lang="en-US" dirty="0"/>
              <a:t>and independent variables were defined and control group was in evidence.</a:t>
            </a:r>
          </a:p>
          <a:p>
            <a:pPr fontAlgn="base">
              <a:lnSpc>
                <a:spcPct val="160000"/>
              </a:lnSpc>
            </a:pPr>
            <a:r>
              <a:rPr lang="en-US" b="1" dirty="0"/>
              <a:t>Validity of Conclusion : </a:t>
            </a:r>
            <a:r>
              <a:rPr lang="en-US" dirty="0" smtClean="0"/>
              <a:t>Conclusion </a:t>
            </a:r>
            <a:r>
              <a:rPr lang="en-US" dirty="0"/>
              <a:t>is consistent.</a:t>
            </a:r>
          </a:p>
          <a:p>
            <a:pPr fontAlgn="base">
              <a:lnSpc>
                <a:spcPct val="160000"/>
              </a:lnSpc>
            </a:pPr>
            <a:r>
              <a:rPr lang="en-US" b="1" dirty="0"/>
              <a:t>Originality : </a:t>
            </a:r>
            <a:r>
              <a:rPr lang="en-US" dirty="0" smtClean="0"/>
              <a:t>Topic </a:t>
            </a:r>
            <a:r>
              <a:rPr lang="en-US" dirty="0"/>
              <a:t>is original and method is highly creative.</a:t>
            </a:r>
          </a:p>
          <a:p>
            <a:pPr fontAlgn="base"/>
            <a:endParaRPr lang="en-US" dirty="0"/>
          </a:p>
        </p:txBody>
      </p:sp>
      <p:sp>
        <p:nvSpPr>
          <p:cNvPr id="4" name="Content Placeholder 3"/>
          <p:cNvSpPr>
            <a:spLocks noGrp="1"/>
          </p:cNvSpPr>
          <p:nvPr>
            <p:ph sz="half" idx="2"/>
          </p:nvPr>
        </p:nvSpPr>
        <p:spPr>
          <a:xfrm>
            <a:off x="6115050" y="2066925"/>
            <a:ext cx="4914900" cy="4571999"/>
          </a:xfrm>
        </p:spPr>
        <p:txBody>
          <a:bodyPr>
            <a:normAutofit fontScale="70000" lnSpcReduction="20000"/>
          </a:bodyPr>
          <a:lstStyle/>
          <a:p>
            <a:pPr marL="0" indent="0" fontAlgn="base">
              <a:buNone/>
            </a:pPr>
            <a:r>
              <a:rPr lang="en-US" b="1" dirty="0" smtClean="0"/>
              <a:t>DESIGN </a:t>
            </a:r>
            <a:r>
              <a:rPr lang="en-US" b="1" dirty="0"/>
              <a:t>PROJECTS</a:t>
            </a:r>
            <a:endParaRPr lang="en-US" dirty="0"/>
          </a:p>
          <a:p>
            <a:pPr fontAlgn="base">
              <a:lnSpc>
                <a:spcPct val="170000"/>
              </a:lnSpc>
            </a:pPr>
            <a:r>
              <a:rPr lang="en-US" b="1" dirty="0"/>
              <a:t>Design Approach Overall: </a:t>
            </a:r>
            <a:r>
              <a:rPr lang="en-US" dirty="0" smtClean="0"/>
              <a:t>Has </a:t>
            </a:r>
            <a:r>
              <a:rPr lang="en-US" dirty="0"/>
              <a:t>identified a need or real world problem.</a:t>
            </a:r>
          </a:p>
          <a:p>
            <a:pPr fontAlgn="base">
              <a:lnSpc>
                <a:spcPct val="170000"/>
              </a:lnSpc>
            </a:pPr>
            <a:r>
              <a:rPr lang="en-US" dirty="0"/>
              <a:t> </a:t>
            </a:r>
            <a:r>
              <a:rPr lang="en-US" b="1" dirty="0"/>
              <a:t>Design Approach-Performance Criteria: </a:t>
            </a:r>
            <a:r>
              <a:rPr lang="en-US" dirty="0" smtClean="0"/>
              <a:t>Clear </a:t>
            </a:r>
            <a:r>
              <a:rPr lang="en-US" dirty="0"/>
              <a:t>performance criteria have been developed  to address the features of the product, algorithm, proof, model, etc.</a:t>
            </a:r>
          </a:p>
          <a:p>
            <a:pPr fontAlgn="base">
              <a:lnSpc>
                <a:spcPct val="170000"/>
              </a:lnSpc>
            </a:pPr>
            <a:r>
              <a:rPr lang="en-US" b="1" dirty="0"/>
              <a:t>Validity of Evaluation/Conclusion : </a:t>
            </a:r>
            <a:r>
              <a:rPr lang="en-US" dirty="0" smtClean="0"/>
              <a:t>Conclusion </a:t>
            </a:r>
            <a:r>
              <a:rPr lang="en-US" dirty="0"/>
              <a:t>accurately reports with the success/failure of the design</a:t>
            </a:r>
          </a:p>
          <a:p>
            <a:pPr fontAlgn="base">
              <a:lnSpc>
                <a:spcPct val="170000"/>
              </a:lnSpc>
            </a:pPr>
            <a:r>
              <a:rPr lang="en-US" dirty="0"/>
              <a:t> </a:t>
            </a:r>
            <a:r>
              <a:rPr lang="en-US" b="1" dirty="0"/>
              <a:t>Originality: </a:t>
            </a:r>
            <a:r>
              <a:rPr lang="en-US" dirty="0" smtClean="0"/>
              <a:t>Topic </a:t>
            </a:r>
            <a:r>
              <a:rPr lang="en-US" dirty="0"/>
              <a:t>is original and method is highly creative.</a:t>
            </a:r>
          </a:p>
          <a:p>
            <a:endParaRPr lang="en-US" dirty="0"/>
          </a:p>
        </p:txBody>
      </p:sp>
      <p:sp>
        <p:nvSpPr>
          <p:cNvPr id="5" name="Title 1"/>
          <p:cNvSpPr txBox="1">
            <a:spLocks/>
          </p:cNvSpPr>
          <p:nvPr/>
        </p:nvSpPr>
        <p:spPr>
          <a:xfrm>
            <a:off x="1095375" y="1323975"/>
            <a:ext cx="9980682" cy="400050"/>
          </a:xfrm>
          <a:prstGeom prst="rect">
            <a:avLst/>
          </a:prstGeom>
        </p:spPr>
        <p:txBody>
          <a:bodyPr vert="horz" lIns="0" tIns="45720" rIns="0" bIns="45720" rtlCol="0" anchor="b">
            <a:normAutofit fontScale="70000" lnSpcReduction="2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fontAlgn="base"/>
            <a:r>
              <a:rPr lang="en-US" dirty="0"/>
              <a:t>All projects are subject to a pre-selection process based on the criteria listed below</a:t>
            </a:r>
            <a:r>
              <a:rPr lang="en-US" dirty="0" smtClean="0"/>
              <a:t>.</a:t>
            </a:r>
            <a:endParaRPr lang="en-US" dirty="0"/>
          </a:p>
        </p:txBody>
      </p:sp>
    </p:spTree>
    <p:extLst>
      <p:ext uri="{BB962C8B-B14F-4D97-AF65-F5344CB8AC3E}">
        <p14:creationId xmlns:p14="http://schemas.microsoft.com/office/powerpoint/2010/main" val="27238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Membership</a:t>
            </a:r>
            <a:endParaRPr lang="en-US" dirty="0"/>
          </a:p>
        </p:txBody>
      </p:sp>
      <p:sp>
        <p:nvSpPr>
          <p:cNvPr id="3" name="Content Placeholder 2"/>
          <p:cNvSpPr>
            <a:spLocks noGrp="1"/>
          </p:cNvSpPr>
          <p:nvPr>
            <p:ph idx="1"/>
          </p:nvPr>
        </p:nvSpPr>
        <p:spPr/>
        <p:txBody>
          <a:bodyPr/>
          <a:lstStyle/>
          <a:p>
            <a:r>
              <a:rPr lang="en-US" dirty="0" smtClean="0"/>
              <a:t>Be a member</a:t>
            </a:r>
          </a:p>
          <a:p>
            <a:r>
              <a:rPr lang="en-US" dirty="0" smtClean="0"/>
              <a:t>Fill out the </a:t>
            </a:r>
            <a:r>
              <a:rPr lang="en-US" dirty="0" smtClean="0">
                <a:hlinkClick r:id="rId2"/>
              </a:rPr>
              <a:t>School Membership form. </a:t>
            </a:r>
            <a:endParaRPr lang="en-US" dirty="0" smtClean="0"/>
          </a:p>
          <a:p>
            <a:r>
              <a:rPr lang="en-US" dirty="0" smtClean="0"/>
              <a:t>Pay online or, </a:t>
            </a:r>
          </a:p>
          <a:p>
            <a:r>
              <a:rPr lang="en-US" dirty="0" smtClean="0"/>
              <a:t>send money order or checks in the amount of $100 - payable to Concept Schools- per school per division.</a:t>
            </a:r>
          </a:p>
          <a:p>
            <a:r>
              <a:rPr lang="en-US" dirty="0" smtClean="0"/>
              <a:t>$100 fee covers 1-10 students, </a:t>
            </a:r>
          </a:p>
          <a:p>
            <a:r>
              <a:rPr lang="en-US" dirty="0" smtClean="0"/>
              <a:t>If you are planning to participate in </a:t>
            </a:r>
            <a:r>
              <a:rPr lang="en-US" dirty="0" smtClean="0"/>
              <a:t>CONSEF with more </a:t>
            </a:r>
            <a:r>
              <a:rPr lang="en-US" dirty="0" smtClean="0"/>
              <a:t>than 10 </a:t>
            </a:r>
            <a:r>
              <a:rPr lang="en-US" dirty="0" smtClean="0"/>
              <a:t>students, </a:t>
            </a:r>
            <a:r>
              <a:rPr lang="en-US" dirty="0" smtClean="0"/>
              <a:t>pay $10 more for each additional student.</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45533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TotalTime>
  <Words>1542</Words>
  <Application>Microsoft Office PowerPoint</Application>
  <PresentationFormat>Custom</PresentationFormat>
  <Paragraphs>247</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Academic Literature 16x9</vt:lpstr>
      <vt:lpstr>stemcon 2015</vt:lpstr>
      <vt:lpstr>STEMCON-2015</vt:lpstr>
      <vt:lpstr>STEMCON: Conference</vt:lpstr>
      <vt:lpstr>STEMCON: Student Events</vt:lpstr>
      <vt:lpstr>STEMCON: Location</vt:lpstr>
      <vt:lpstr>Project Session </vt:lpstr>
      <vt:lpstr>Project Session : Important Dates</vt:lpstr>
      <vt:lpstr>Project Session : Pre-selection</vt:lpstr>
      <vt:lpstr>School Membership</vt:lpstr>
      <vt:lpstr>STUDENT APPLICATIONS</vt:lpstr>
      <vt:lpstr>STUDENT APPLICATIONS:</vt:lpstr>
      <vt:lpstr>STUDENT APPLICATION:  General Information</vt:lpstr>
      <vt:lpstr>STUDENT APPLICATIONS: Abstract </vt:lpstr>
      <vt:lpstr>STUDENT APPLICATIONS:  Safety form </vt:lpstr>
      <vt:lpstr>STUDENT APPLICATIONS:  Endorsements</vt:lpstr>
      <vt:lpstr>STUDENT APPLICATIONS:  Consent and Release Form</vt:lpstr>
      <vt:lpstr>STUDENT APPLICATIONS:  Save vs. Submit</vt:lpstr>
      <vt:lpstr>STUDENT APPLICATIONS:  Retrieve the Form</vt:lpstr>
      <vt:lpstr>STUDENT APPLICATIONS:  Consent and Release Form</vt:lpstr>
      <vt:lpstr>STUDENT APPLICATIONS:  Submit</vt:lpstr>
      <vt:lpstr>SRC- Science Review Committee </vt:lpstr>
      <vt:lpstr>SRC- Science Review Committee </vt:lpstr>
      <vt:lpstr>SRC- Science Review Committee </vt:lpstr>
      <vt:lpstr>SRC- Science Review Committee</vt:lpstr>
      <vt:lpstr>SRC – Additional forms </vt:lpstr>
      <vt:lpstr>IRB- Institutional Review Board </vt:lpstr>
      <vt:lpstr>PowerPoint Presentation</vt:lpstr>
      <vt:lpstr>PowerPoint Presentation</vt:lpstr>
      <vt:lpstr>JUDGING</vt:lpstr>
      <vt:lpstr>REPORT</vt:lpstr>
      <vt:lpstr>DISPLAY BOARD</vt:lpstr>
      <vt:lpstr>AWARDS</vt:lpstr>
      <vt:lpstr>AWARDS</vt:lpstr>
      <vt:lpstr>DESIGN CONTEST</vt:lpstr>
      <vt:lpstr>PowerPoint Presentation</vt:lpstr>
      <vt:lpstr>CS STEM EXPO</vt:lpstr>
      <vt:lpstr>CS STEM EXPO</vt:lpstr>
      <vt:lpstr>CS STEM EXPO : Registration</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admin</cp:lastModifiedBy>
  <cp:revision>48</cp:revision>
  <cp:lastPrinted>2014-09-15T17:14:41Z</cp:lastPrinted>
  <dcterms:created xsi:type="dcterms:W3CDTF">2014-04-17T22:28:38Z</dcterms:created>
  <dcterms:modified xsi:type="dcterms:W3CDTF">2014-09-17T22:48:03Z</dcterms:modified>
</cp:coreProperties>
</file>